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40"/>
  </p:notesMasterIdLst>
  <p:handoutMasterIdLst>
    <p:handoutMasterId r:id="rId41"/>
  </p:handoutMasterIdLst>
  <p:sldIdLst>
    <p:sldId id="512" r:id="rId2"/>
    <p:sldId id="542" r:id="rId3"/>
    <p:sldId id="519" r:id="rId4"/>
    <p:sldId id="547" r:id="rId5"/>
    <p:sldId id="550" r:id="rId6"/>
    <p:sldId id="523" r:id="rId7"/>
    <p:sldId id="524" r:id="rId8"/>
    <p:sldId id="485" r:id="rId9"/>
    <p:sldId id="552" r:id="rId10"/>
    <p:sldId id="553" r:id="rId11"/>
    <p:sldId id="555" r:id="rId12"/>
    <p:sldId id="544" r:id="rId13"/>
    <p:sldId id="556" r:id="rId14"/>
    <p:sldId id="487" r:id="rId15"/>
    <p:sldId id="488" r:id="rId16"/>
    <p:sldId id="489" r:id="rId17"/>
    <p:sldId id="490" r:id="rId18"/>
    <p:sldId id="526" r:id="rId19"/>
    <p:sldId id="527" r:id="rId20"/>
    <p:sldId id="494" r:id="rId21"/>
    <p:sldId id="495" r:id="rId22"/>
    <p:sldId id="496" r:id="rId23"/>
    <p:sldId id="554" r:id="rId24"/>
    <p:sldId id="528" r:id="rId25"/>
    <p:sldId id="530" r:id="rId26"/>
    <p:sldId id="529" r:id="rId27"/>
    <p:sldId id="491" r:id="rId28"/>
    <p:sldId id="532" r:id="rId29"/>
    <p:sldId id="531" r:id="rId30"/>
    <p:sldId id="534" r:id="rId31"/>
    <p:sldId id="535" r:id="rId32"/>
    <p:sldId id="557" r:id="rId33"/>
    <p:sldId id="536" r:id="rId34"/>
    <p:sldId id="537" r:id="rId35"/>
    <p:sldId id="538" r:id="rId36"/>
    <p:sldId id="539" r:id="rId37"/>
    <p:sldId id="520" r:id="rId38"/>
    <p:sldId id="548" r:id="rId39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ndar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ndar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CCCCFF"/>
    <a:srgbClr val="990099"/>
    <a:srgbClr val="CC0066"/>
    <a:srgbClr val="006600"/>
    <a:srgbClr val="66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9418" autoAdjust="0"/>
  </p:normalViewPr>
  <p:slideViewPr>
    <p:cSldViewPr>
      <p:cViewPr varScale="1">
        <p:scale>
          <a:sx n="89" d="100"/>
          <a:sy n="89" d="100"/>
        </p:scale>
        <p:origin x="72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6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8E334-EC0B-4903-98D3-9899E1B095C8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780749B-D11E-4A74-9D61-0A4CBFB68FE8}">
      <dgm:prSet phldrT="[文字]"/>
      <dgm:spPr>
        <a:solidFill>
          <a:srgbClr val="CCCCFF"/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主持人薪</a:t>
          </a:r>
          <a:endParaRPr lang="zh-TW" altLang="en-US" dirty="0">
            <a:solidFill>
              <a:schemeClr val="tx1"/>
            </a:solidFill>
          </a:endParaRPr>
        </a:p>
      </dgm:t>
    </dgm:pt>
    <dgm:pt modelId="{CEE5A63D-5E26-4626-AFAB-4BC10CED2185}" type="parTrans" cxnId="{5758BE9C-7D5F-4D64-8695-416166D7FF8F}">
      <dgm:prSet/>
      <dgm:spPr/>
      <dgm:t>
        <a:bodyPr/>
        <a:lstStyle/>
        <a:p>
          <a:endParaRPr lang="zh-TW" altLang="en-US"/>
        </a:p>
      </dgm:t>
    </dgm:pt>
    <dgm:pt modelId="{CE5CB85F-ACF2-4A6B-992A-C764807D94C9}" type="sibTrans" cxnId="{5758BE9C-7D5F-4D64-8695-416166D7FF8F}">
      <dgm:prSet/>
      <dgm:spPr/>
      <dgm:t>
        <a:bodyPr/>
        <a:lstStyle/>
        <a:p>
          <a:endParaRPr lang="zh-TW" altLang="en-US"/>
        </a:p>
      </dgm:t>
    </dgm:pt>
    <dgm:pt modelId="{E9DDE921-5C46-4631-8382-B69155BA655A}">
      <dgm:prSet phldrT="[文字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專任助理</a:t>
          </a:r>
          <a:endParaRPr lang="zh-TW" altLang="en-US" dirty="0">
            <a:solidFill>
              <a:schemeClr val="tx1"/>
            </a:solidFill>
          </a:endParaRPr>
        </a:p>
      </dgm:t>
    </dgm:pt>
    <dgm:pt modelId="{F43F6082-31F1-4EF8-89DC-EEF0A83C6E93}" type="parTrans" cxnId="{977F9BFC-65D7-4347-BAA4-D577F4AAEF96}">
      <dgm:prSet/>
      <dgm:spPr/>
      <dgm:t>
        <a:bodyPr/>
        <a:lstStyle/>
        <a:p>
          <a:endParaRPr lang="zh-TW" altLang="en-US"/>
        </a:p>
      </dgm:t>
    </dgm:pt>
    <dgm:pt modelId="{E9CF850C-0EDA-497E-9704-6DE4A3886923}" type="sibTrans" cxnId="{977F9BFC-65D7-4347-BAA4-D577F4AAEF96}">
      <dgm:prSet/>
      <dgm:spPr/>
      <dgm:t>
        <a:bodyPr/>
        <a:lstStyle/>
        <a:p>
          <a:endParaRPr lang="zh-TW" altLang="en-US"/>
        </a:p>
      </dgm:t>
    </dgm:pt>
    <dgm:pt modelId="{B793FDDA-48F3-4B94-BD74-A38FB3903BC9}">
      <dgm:prSet phldrT="[文字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兼任助理</a:t>
          </a:r>
          <a:endParaRPr lang="zh-TW" altLang="en-US" dirty="0">
            <a:solidFill>
              <a:schemeClr val="tx1"/>
            </a:solidFill>
          </a:endParaRPr>
        </a:p>
      </dgm:t>
    </dgm:pt>
    <dgm:pt modelId="{D0F12753-0297-4247-A266-EC2FCD77BFC7}" type="parTrans" cxnId="{48BC4BD7-49AA-4A1A-AB15-0B86F7F71A5D}">
      <dgm:prSet/>
      <dgm:spPr/>
      <dgm:t>
        <a:bodyPr/>
        <a:lstStyle/>
        <a:p>
          <a:endParaRPr lang="zh-TW" altLang="en-US"/>
        </a:p>
      </dgm:t>
    </dgm:pt>
    <dgm:pt modelId="{E64146DD-5848-4C22-8F0C-3AE15DB5C248}" type="sibTrans" cxnId="{48BC4BD7-49AA-4A1A-AB15-0B86F7F71A5D}">
      <dgm:prSet/>
      <dgm:spPr/>
      <dgm:t>
        <a:bodyPr/>
        <a:lstStyle/>
        <a:p>
          <a:endParaRPr lang="zh-TW" altLang="en-US"/>
        </a:p>
      </dgm:t>
    </dgm:pt>
    <dgm:pt modelId="{8D37FCC6-AF01-46F5-8871-0AD1218DC40F}">
      <dgm:prSet phldrT="[文字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臨時工資</a:t>
          </a:r>
          <a:endParaRPr lang="zh-TW" altLang="en-US" dirty="0">
            <a:solidFill>
              <a:schemeClr val="tx1"/>
            </a:solidFill>
          </a:endParaRPr>
        </a:p>
      </dgm:t>
    </dgm:pt>
    <dgm:pt modelId="{7C64EE85-3B72-46A4-B9D0-5A88B0DEA4AE}" type="parTrans" cxnId="{04F76926-6825-4F12-9222-C0EFAA27B853}">
      <dgm:prSet/>
      <dgm:spPr/>
      <dgm:t>
        <a:bodyPr/>
        <a:lstStyle/>
        <a:p>
          <a:endParaRPr lang="zh-TW" altLang="en-US"/>
        </a:p>
      </dgm:t>
    </dgm:pt>
    <dgm:pt modelId="{C4B49C66-6B52-4ADA-A15C-4C9E7401646B}" type="sibTrans" cxnId="{04F76926-6825-4F12-9222-C0EFAA27B853}">
      <dgm:prSet/>
      <dgm:spPr/>
      <dgm:t>
        <a:bodyPr/>
        <a:lstStyle/>
        <a:p>
          <a:endParaRPr lang="zh-TW" altLang="en-US"/>
        </a:p>
      </dgm:t>
    </dgm:pt>
    <dgm:pt modelId="{1BF8E7B4-98FC-4C41-878A-27B8845DF98A}" type="pres">
      <dgm:prSet presAssocID="{E118E334-EC0B-4903-98D3-9899E1B095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0578DF-FAEE-411D-BA56-34CD3011C1E5}" type="pres">
      <dgm:prSet presAssocID="{3780749B-D11E-4A74-9D61-0A4CBFB68FE8}" presName="composite" presStyleCnt="0"/>
      <dgm:spPr/>
    </dgm:pt>
    <dgm:pt modelId="{9F0F7548-146A-4662-A65C-ECB82EC0CA99}" type="pres">
      <dgm:prSet presAssocID="{3780749B-D11E-4A74-9D61-0A4CBFB68FE8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377810E-C7EA-438F-ABDE-8BC3413773CD}" type="pres">
      <dgm:prSet presAssocID="{3780749B-D11E-4A74-9D61-0A4CBFB68FE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8901FE-3670-417A-B9BD-94BB04585F77}" type="pres">
      <dgm:prSet presAssocID="{CE5CB85F-ACF2-4A6B-992A-C764807D94C9}" presName="spacing" presStyleCnt="0"/>
      <dgm:spPr/>
    </dgm:pt>
    <dgm:pt modelId="{24B2C1F3-0FC2-4F6C-B7B9-5D3D9FF7A797}" type="pres">
      <dgm:prSet presAssocID="{E9DDE921-5C46-4631-8382-B69155BA655A}" presName="composite" presStyleCnt="0"/>
      <dgm:spPr/>
    </dgm:pt>
    <dgm:pt modelId="{649B7A59-A071-4684-A7A6-A9CCF042747E}" type="pres">
      <dgm:prSet presAssocID="{E9DDE921-5C46-4631-8382-B69155BA655A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592A6D0-1D69-4466-9489-28DE6B6FFC49}" type="pres">
      <dgm:prSet presAssocID="{E9DDE921-5C46-4631-8382-B69155BA655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AC869E-CB51-4C95-8FD1-6040B6F647D2}" type="pres">
      <dgm:prSet presAssocID="{E9CF850C-0EDA-497E-9704-6DE4A3886923}" presName="spacing" presStyleCnt="0"/>
      <dgm:spPr/>
    </dgm:pt>
    <dgm:pt modelId="{CC9F2780-1325-4C82-97B3-4275B813E128}" type="pres">
      <dgm:prSet presAssocID="{B793FDDA-48F3-4B94-BD74-A38FB3903BC9}" presName="composite" presStyleCnt="0"/>
      <dgm:spPr/>
    </dgm:pt>
    <dgm:pt modelId="{49E89E75-BF73-4A90-9086-7FE7ECA38902}" type="pres">
      <dgm:prSet presAssocID="{B793FDDA-48F3-4B94-BD74-A38FB3903BC9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61609DC-ED91-4295-AC80-165919AEBA59}" type="pres">
      <dgm:prSet presAssocID="{B793FDDA-48F3-4B94-BD74-A38FB3903BC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59C4D8-F9C3-460C-B19D-AE754BD965E6}" type="pres">
      <dgm:prSet presAssocID="{E64146DD-5848-4C22-8F0C-3AE15DB5C248}" presName="spacing" presStyleCnt="0"/>
      <dgm:spPr/>
    </dgm:pt>
    <dgm:pt modelId="{70CA0AD5-82CE-48C2-9870-156020357832}" type="pres">
      <dgm:prSet presAssocID="{8D37FCC6-AF01-46F5-8871-0AD1218DC40F}" presName="composite" presStyleCnt="0"/>
      <dgm:spPr/>
    </dgm:pt>
    <dgm:pt modelId="{B14AAAED-8222-4EA2-87B7-8F2EB222D9BC}" type="pres">
      <dgm:prSet presAssocID="{8D37FCC6-AF01-46F5-8871-0AD1218DC40F}" presName="imgShp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2AA47A8-8124-424F-BFA7-320230FAEF48}" type="pres">
      <dgm:prSet presAssocID="{8D37FCC6-AF01-46F5-8871-0AD1218DC40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D6EFF1-6E13-4F5E-8837-4828E73A3411}" type="presOf" srcId="{3780749B-D11E-4A74-9D61-0A4CBFB68FE8}" destId="{9377810E-C7EA-438F-ABDE-8BC3413773CD}" srcOrd="0" destOrd="0" presId="urn:microsoft.com/office/officeart/2005/8/layout/vList3#1"/>
    <dgm:cxn modelId="{04F76926-6825-4F12-9222-C0EFAA27B853}" srcId="{E118E334-EC0B-4903-98D3-9899E1B095C8}" destId="{8D37FCC6-AF01-46F5-8871-0AD1218DC40F}" srcOrd="3" destOrd="0" parTransId="{7C64EE85-3B72-46A4-B9D0-5A88B0DEA4AE}" sibTransId="{C4B49C66-6B52-4ADA-A15C-4C9E7401646B}"/>
    <dgm:cxn modelId="{8B9EC823-7E68-4FBD-847B-38050EAC0FEB}" type="presOf" srcId="{E118E334-EC0B-4903-98D3-9899E1B095C8}" destId="{1BF8E7B4-98FC-4C41-878A-27B8845DF98A}" srcOrd="0" destOrd="0" presId="urn:microsoft.com/office/officeart/2005/8/layout/vList3#1"/>
    <dgm:cxn modelId="{977F9BFC-65D7-4347-BAA4-D577F4AAEF96}" srcId="{E118E334-EC0B-4903-98D3-9899E1B095C8}" destId="{E9DDE921-5C46-4631-8382-B69155BA655A}" srcOrd="1" destOrd="0" parTransId="{F43F6082-31F1-4EF8-89DC-EEF0A83C6E93}" sibTransId="{E9CF850C-0EDA-497E-9704-6DE4A3886923}"/>
    <dgm:cxn modelId="{CA647EF2-31C1-4CA2-AE82-E1CF685BB517}" type="presOf" srcId="{B793FDDA-48F3-4B94-BD74-A38FB3903BC9}" destId="{A61609DC-ED91-4295-AC80-165919AEBA59}" srcOrd="0" destOrd="0" presId="urn:microsoft.com/office/officeart/2005/8/layout/vList3#1"/>
    <dgm:cxn modelId="{4BAB93E9-4E9A-4B03-B3A2-C1317AF8B51B}" type="presOf" srcId="{E9DDE921-5C46-4631-8382-B69155BA655A}" destId="{9592A6D0-1D69-4466-9489-28DE6B6FFC49}" srcOrd="0" destOrd="0" presId="urn:microsoft.com/office/officeart/2005/8/layout/vList3#1"/>
    <dgm:cxn modelId="{48BC4BD7-49AA-4A1A-AB15-0B86F7F71A5D}" srcId="{E118E334-EC0B-4903-98D3-9899E1B095C8}" destId="{B793FDDA-48F3-4B94-BD74-A38FB3903BC9}" srcOrd="2" destOrd="0" parTransId="{D0F12753-0297-4247-A266-EC2FCD77BFC7}" sibTransId="{E64146DD-5848-4C22-8F0C-3AE15DB5C248}"/>
    <dgm:cxn modelId="{5758BE9C-7D5F-4D64-8695-416166D7FF8F}" srcId="{E118E334-EC0B-4903-98D3-9899E1B095C8}" destId="{3780749B-D11E-4A74-9D61-0A4CBFB68FE8}" srcOrd="0" destOrd="0" parTransId="{CEE5A63D-5E26-4626-AFAB-4BC10CED2185}" sibTransId="{CE5CB85F-ACF2-4A6B-992A-C764807D94C9}"/>
    <dgm:cxn modelId="{8BE7B347-D97E-4F92-A3D3-90492000705A}" type="presOf" srcId="{8D37FCC6-AF01-46F5-8871-0AD1218DC40F}" destId="{22AA47A8-8124-424F-BFA7-320230FAEF48}" srcOrd="0" destOrd="0" presId="urn:microsoft.com/office/officeart/2005/8/layout/vList3#1"/>
    <dgm:cxn modelId="{FC8F2184-773E-43C1-8DB9-BF932CA25F73}" type="presParOf" srcId="{1BF8E7B4-98FC-4C41-878A-27B8845DF98A}" destId="{C30578DF-FAEE-411D-BA56-34CD3011C1E5}" srcOrd="0" destOrd="0" presId="urn:microsoft.com/office/officeart/2005/8/layout/vList3#1"/>
    <dgm:cxn modelId="{16722C58-C0ED-4B75-8C63-66B0717E0ABA}" type="presParOf" srcId="{C30578DF-FAEE-411D-BA56-34CD3011C1E5}" destId="{9F0F7548-146A-4662-A65C-ECB82EC0CA99}" srcOrd="0" destOrd="0" presId="urn:microsoft.com/office/officeart/2005/8/layout/vList3#1"/>
    <dgm:cxn modelId="{C62F8AF9-31A7-41C6-B238-7567DB912202}" type="presParOf" srcId="{C30578DF-FAEE-411D-BA56-34CD3011C1E5}" destId="{9377810E-C7EA-438F-ABDE-8BC3413773CD}" srcOrd="1" destOrd="0" presId="urn:microsoft.com/office/officeart/2005/8/layout/vList3#1"/>
    <dgm:cxn modelId="{9BAEFBC2-27CE-4DCC-9C4D-C9759D87CC12}" type="presParOf" srcId="{1BF8E7B4-98FC-4C41-878A-27B8845DF98A}" destId="{648901FE-3670-417A-B9BD-94BB04585F77}" srcOrd="1" destOrd="0" presId="urn:microsoft.com/office/officeart/2005/8/layout/vList3#1"/>
    <dgm:cxn modelId="{3B49CAA4-B9BA-429A-827A-F1D2624916CD}" type="presParOf" srcId="{1BF8E7B4-98FC-4C41-878A-27B8845DF98A}" destId="{24B2C1F3-0FC2-4F6C-B7B9-5D3D9FF7A797}" srcOrd="2" destOrd="0" presId="urn:microsoft.com/office/officeart/2005/8/layout/vList3#1"/>
    <dgm:cxn modelId="{49E95BA7-5CC9-4FC7-A447-B868C29B1293}" type="presParOf" srcId="{24B2C1F3-0FC2-4F6C-B7B9-5D3D9FF7A797}" destId="{649B7A59-A071-4684-A7A6-A9CCF042747E}" srcOrd="0" destOrd="0" presId="urn:microsoft.com/office/officeart/2005/8/layout/vList3#1"/>
    <dgm:cxn modelId="{7CE85905-C0C2-4342-A0AF-CB1D2085D70A}" type="presParOf" srcId="{24B2C1F3-0FC2-4F6C-B7B9-5D3D9FF7A797}" destId="{9592A6D0-1D69-4466-9489-28DE6B6FFC49}" srcOrd="1" destOrd="0" presId="urn:microsoft.com/office/officeart/2005/8/layout/vList3#1"/>
    <dgm:cxn modelId="{B32E71AC-E28D-40F1-8A4F-3D30B0609C52}" type="presParOf" srcId="{1BF8E7B4-98FC-4C41-878A-27B8845DF98A}" destId="{5EAC869E-CB51-4C95-8FD1-6040B6F647D2}" srcOrd="3" destOrd="0" presId="urn:microsoft.com/office/officeart/2005/8/layout/vList3#1"/>
    <dgm:cxn modelId="{D1C2A0DA-F7D2-4BB0-903F-6CD130555BF8}" type="presParOf" srcId="{1BF8E7B4-98FC-4C41-878A-27B8845DF98A}" destId="{CC9F2780-1325-4C82-97B3-4275B813E128}" srcOrd="4" destOrd="0" presId="urn:microsoft.com/office/officeart/2005/8/layout/vList3#1"/>
    <dgm:cxn modelId="{06828809-D249-4E6D-A046-12A7469B3AFC}" type="presParOf" srcId="{CC9F2780-1325-4C82-97B3-4275B813E128}" destId="{49E89E75-BF73-4A90-9086-7FE7ECA38902}" srcOrd="0" destOrd="0" presId="urn:microsoft.com/office/officeart/2005/8/layout/vList3#1"/>
    <dgm:cxn modelId="{437F232C-8318-4E41-9878-5776F1CB249C}" type="presParOf" srcId="{CC9F2780-1325-4C82-97B3-4275B813E128}" destId="{A61609DC-ED91-4295-AC80-165919AEBA59}" srcOrd="1" destOrd="0" presId="urn:microsoft.com/office/officeart/2005/8/layout/vList3#1"/>
    <dgm:cxn modelId="{B0560FEA-23F5-4E18-9D55-286BA41836D6}" type="presParOf" srcId="{1BF8E7B4-98FC-4C41-878A-27B8845DF98A}" destId="{6C59C4D8-F9C3-460C-B19D-AE754BD965E6}" srcOrd="5" destOrd="0" presId="urn:microsoft.com/office/officeart/2005/8/layout/vList3#1"/>
    <dgm:cxn modelId="{10C2B2CC-B85B-442B-A50A-8E0C56A8647D}" type="presParOf" srcId="{1BF8E7B4-98FC-4C41-878A-27B8845DF98A}" destId="{70CA0AD5-82CE-48C2-9870-156020357832}" srcOrd="6" destOrd="0" presId="urn:microsoft.com/office/officeart/2005/8/layout/vList3#1"/>
    <dgm:cxn modelId="{61E63795-53E2-4F74-9993-75734A2ED74D}" type="presParOf" srcId="{70CA0AD5-82CE-48C2-9870-156020357832}" destId="{B14AAAED-8222-4EA2-87B7-8F2EB222D9BC}" srcOrd="0" destOrd="0" presId="urn:microsoft.com/office/officeart/2005/8/layout/vList3#1"/>
    <dgm:cxn modelId="{57DF5128-DA49-4AA9-B33C-16507EF6D4FE}" type="presParOf" srcId="{70CA0AD5-82CE-48C2-9870-156020357832}" destId="{22AA47A8-8124-424F-BFA7-320230FAEF4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49EDD-CE2C-416F-9D0F-05D2A3DD8481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B726392-110D-4EBB-B858-416911834726}">
      <dgm:prSet phldrT="[文字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專任助理</a:t>
          </a:r>
          <a:endParaRPr lang="zh-TW" altLang="en-US" dirty="0">
            <a:solidFill>
              <a:schemeClr val="tx1"/>
            </a:solidFill>
          </a:endParaRPr>
        </a:p>
      </dgm:t>
    </dgm:pt>
    <dgm:pt modelId="{28E0C8BC-6316-4CD3-807E-D1B947D9B983}" type="parTrans" cxnId="{3A5A98A3-885D-499A-8466-A694D983714E}">
      <dgm:prSet/>
      <dgm:spPr/>
      <dgm:t>
        <a:bodyPr/>
        <a:lstStyle/>
        <a:p>
          <a:endParaRPr lang="zh-TW" altLang="en-US"/>
        </a:p>
      </dgm:t>
    </dgm:pt>
    <dgm:pt modelId="{8CB8C89B-912B-4AF6-ADE6-1524633323DB}" type="sibTrans" cxnId="{3A5A98A3-885D-499A-8466-A694D983714E}">
      <dgm:prSet/>
      <dgm:spPr/>
      <dgm:t>
        <a:bodyPr/>
        <a:lstStyle/>
        <a:p>
          <a:endParaRPr lang="zh-TW" altLang="en-US"/>
        </a:p>
      </dgm:t>
    </dgm:pt>
    <dgm:pt modelId="{25F37E88-9B9B-451A-8B8C-68F9C3898913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專任助理薪</a:t>
          </a:r>
          <a:endParaRPr lang="zh-TW" altLang="en-US" dirty="0">
            <a:solidFill>
              <a:schemeClr val="tx1"/>
            </a:solidFill>
          </a:endParaRPr>
        </a:p>
      </dgm:t>
    </dgm:pt>
    <dgm:pt modelId="{AB66DDEE-65DD-4D4E-BF25-80F32A610491}" type="parTrans" cxnId="{FE06AEE8-498D-4DFB-89FD-33B8DD1A1415}">
      <dgm:prSet/>
      <dgm:spPr/>
      <dgm:t>
        <a:bodyPr/>
        <a:lstStyle/>
        <a:p>
          <a:endParaRPr lang="zh-TW" altLang="en-US"/>
        </a:p>
      </dgm:t>
    </dgm:pt>
    <dgm:pt modelId="{9045F807-B224-423E-8A64-4F3CB1EBC6EC}" type="sibTrans" cxnId="{FE06AEE8-498D-4DFB-89FD-33B8DD1A1415}">
      <dgm:prSet/>
      <dgm:spPr/>
      <dgm:t>
        <a:bodyPr/>
        <a:lstStyle/>
        <a:p>
          <a:endParaRPr lang="zh-TW" altLang="en-US"/>
        </a:p>
      </dgm:t>
    </dgm:pt>
    <dgm:pt modelId="{0D2FEBD6-1771-4051-BE22-A6527AD64904}">
      <dgm:prSet phldrT="[文字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年終獎金</a:t>
          </a:r>
          <a:endParaRPr lang="zh-TW" altLang="en-US" dirty="0">
            <a:solidFill>
              <a:schemeClr val="tx1"/>
            </a:solidFill>
          </a:endParaRPr>
        </a:p>
      </dgm:t>
    </dgm:pt>
    <dgm:pt modelId="{3CF6A933-C932-4D57-B89A-95A3DA839D1C}" type="parTrans" cxnId="{C2AA1853-1EDE-4078-892F-D264A4E3ACD9}">
      <dgm:prSet/>
      <dgm:spPr/>
      <dgm:t>
        <a:bodyPr/>
        <a:lstStyle/>
        <a:p>
          <a:endParaRPr lang="zh-TW" altLang="en-US"/>
        </a:p>
      </dgm:t>
    </dgm:pt>
    <dgm:pt modelId="{7D6D85D6-6FA0-49C3-8156-4869134B44F8}" type="sibTrans" cxnId="{C2AA1853-1EDE-4078-892F-D264A4E3ACD9}">
      <dgm:prSet/>
      <dgm:spPr/>
      <dgm:t>
        <a:bodyPr/>
        <a:lstStyle/>
        <a:p>
          <a:endParaRPr lang="zh-TW" altLang="en-US"/>
        </a:p>
      </dgm:t>
    </dgm:pt>
    <dgm:pt modelId="{42BDD7E0-4B23-42E0-8994-4C741C075662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雇主負擔勞健保</a:t>
          </a:r>
          <a:endParaRPr lang="zh-TW" altLang="en-US" dirty="0">
            <a:solidFill>
              <a:schemeClr val="tx1"/>
            </a:solidFill>
          </a:endParaRPr>
        </a:p>
      </dgm:t>
    </dgm:pt>
    <dgm:pt modelId="{6878752B-1134-4E8D-AE2D-F3187E6E8909}" type="parTrans" cxnId="{0CCF9C31-0482-4FE0-AEDB-E8F7B76CA1D7}">
      <dgm:prSet/>
      <dgm:spPr/>
      <dgm:t>
        <a:bodyPr/>
        <a:lstStyle/>
        <a:p>
          <a:endParaRPr lang="zh-TW" altLang="en-US"/>
        </a:p>
      </dgm:t>
    </dgm:pt>
    <dgm:pt modelId="{D1FE1F68-9916-44FF-AEFE-4DEABA121F34}" type="sibTrans" cxnId="{0CCF9C31-0482-4FE0-AEDB-E8F7B76CA1D7}">
      <dgm:prSet/>
      <dgm:spPr/>
      <dgm:t>
        <a:bodyPr/>
        <a:lstStyle/>
        <a:p>
          <a:endParaRPr lang="zh-TW" altLang="en-US"/>
        </a:p>
      </dgm:t>
    </dgm:pt>
    <dgm:pt modelId="{736FEDC4-6695-4CC7-B330-8BAF1170E461}" type="pres">
      <dgm:prSet presAssocID="{AFA49EDD-CE2C-416F-9D0F-05D2A3DD848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1D154B7-3933-4EDA-A8C0-3AB9CE084817}" type="pres">
      <dgm:prSet presAssocID="{0B726392-110D-4EBB-B858-416911834726}" presName="root" presStyleCnt="0">
        <dgm:presLayoutVars>
          <dgm:chMax/>
          <dgm:chPref val="4"/>
        </dgm:presLayoutVars>
      </dgm:prSet>
      <dgm:spPr/>
    </dgm:pt>
    <dgm:pt modelId="{46913A7D-7E1D-4803-943A-0ECC8484E93A}" type="pres">
      <dgm:prSet presAssocID="{0B726392-110D-4EBB-B858-416911834726}" presName="rootComposite" presStyleCnt="0">
        <dgm:presLayoutVars/>
      </dgm:prSet>
      <dgm:spPr/>
    </dgm:pt>
    <dgm:pt modelId="{1FF00C97-5832-4E84-B615-7E28A4B7BE24}" type="pres">
      <dgm:prSet presAssocID="{0B726392-110D-4EBB-B858-41691183472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zh-TW" altLang="en-US"/>
        </a:p>
      </dgm:t>
    </dgm:pt>
    <dgm:pt modelId="{7F90FF8C-0F43-4C17-8D31-98D74860E29A}" type="pres">
      <dgm:prSet presAssocID="{0B726392-110D-4EBB-B858-416911834726}" presName="childShape" presStyleCnt="0">
        <dgm:presLayoutVars>
          <dgm:chMax val="0"/>
          <dgm:chPref val="0"/>
        </dgm:presLayoutVars>
      </dgm:prSet>
      <dgm:spPr/>
    </dgm:pt>
    <dgm:pt modelId="{07FC4767-3C67-4F66-B737-AF01DD71DE36}" type="pres">
      <dgm:prSet presAssocID="{25F37E88-9B9B-451A-8B8C-68F9C3898913}" presName="childComposite" presStyleCnt="0">
        <dgm:presLayoutVars>
          <dgm:chMax val="0"/>
          <dgm:chPref val="0"/>
        </dgm:presLayoutVars>
      </dgm:prSet>
      <dgm:spPr/>
    </dgm:pt>
    <dgm:pt modelId="{F5530913-A373-402B-B2E1-069DB1CF13D2}" type="pres">
      <dgm:prSet presAssocID="{25F37E88-9B9B-451A-8B8C-68F9C3898913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TW" altLang="en-US"/>
        </a:p>
      </dgm:t>
    </dgm:pt>
    <dgm:pt modelId="{9CCF8A3A-6D69-400A-8690-2AE7F4F5E0E8}" type="pres">
      <dgm:prSet presAssocID="{25F37E88-9B9B-451A-8B8C-68F9C3898913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64DFA5-7792-4656-93A1-6769D268A78A}" type="pres">
      <dgm:prSet presAssocID="{0D2FEBD6-1771-4051-BE22-A6527AD64904}" presName="childComposite" presStyleCnt="0">
        <dgm:presLayoutVars>
          <dgm:chMax val="0"/>
          <dgm:chPref val="0"/>
        </dgm:presLayoutVars>
      </dgm:prSet>
      <dgm:spPr/>
    </dgm:pt>
    <dgm:pt modelId="{95A43BFC-A715-414A-BA54-0D6EF76EC424}" type="pres">
      <dgm:prSet presAssocID="{0D2FEBD6-1771-4051-BE22-A6527AD64904}" presName="Image" presStyleLbl="nod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TW" altLang="en-US"/>
        </a:p>
      </dgm:t>
    </dgm:pt>
    <dgm:pt modelId="{4DD05444-2E8C-47DA-BE1E-CCBB0AE5CD20}" type="pres">
      <dgm:prSet presAssocID="{0D2FEBD6-1771-4051-BE22-A6527AD64904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475F32-F7C9-4134-94F6-E671E6A4340E}" type="pres">
      <dgm:prSet presAssocID="{42BDD7E0-4B23-42E0-8994-4C741C075662}" presName="childComposite" presStyleCnt="0">
        <dgm:presLayoutVars>
          <dgm:chMax val="0"/>
          <dgm:chPref val="0"/>
        </dgm:presLayoutVars>
      </dgm:prSet>
      <dgm:spPr/>
    </dgm:pt>
    <dgm:pt modelId="{EAA22141-8E50-48D7-AD44-0A0773465EC4}" type="pres">
      <dgm:prSet presAssocID="{42BDD7E0-4B23-42E0-8994-4C741C075662}" presName="Image" presStyleLbl="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TW" altLang="en-US"/>
        </a:p>
      </dgm:t>
    </dgm:pt>
    <dgm:pt modelId="{2D32194A-59AF-4329-9680-3F0EC683F5E1}" type="pres">
      <dgm:prSet presAssocID="{42BDD7E0-4B23-42E0-8994-4C741C075662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5A98A3-885D-499A-8466-A694D983714E}" srcId="{AFA49EDD-CE2C-416F-9D0F-05D2A3DD8481}" destId="{0B726392-110D-4EBB-B858-416911834726}" srcOrd="0" destOrd="0" parTransId="{28E0C8BC-6316-4CD3-807E-D1B947D9B983}" sibTransId="{8CB8C89B-912B-4AF6-ADE6-1524633323DB}"/>
    <dgm:cxn modelId="{EA09D9DB-3D29-4D57-84D7-3A8E546C3A64}" type="presOf" srcId="{25F37E88-9B9B-451A-8B8C-68F9C3898913}" destId="{9CCF8A3A-6D69-400A-8690-2AE7F4F5E0E8}" srcOrd="0" destOrd="0" presId="urn:microsoft.com/office/officeart/2008/layout/PictureAccentList"/>
    <dgm:cxn modelId="{717D7AC0-857B-498B-9A78-1EF57356E4AE}" type="presOf" srcId="{0B726392-110D-4EBB-B858-416911834726}" destId="{1FF00C97-5832-4E84-B615-7E28A4B7BE24}" srcOrd="0" destOrd="0" presId="urn:microsoft.com/office/officeart/2008/layout/PictureAccentList"/>
    <dgm:cxn modelId="{C2AA1853-1EDE-4078-892F-D264A4E3ACD9}" srcId="{0B726392-110D-4EBB-B858-416911834726}" destId="{0D2FEBD6-1771-4051-BE22-A6527AD64904}" srcOrd="1" destOrd="0" parTransId="{3CF6A933-C932-4D57-B89A-95A3DA839D1C}" sibTransId="{7D6D85D6-6FA0-49C3-8156-4869134B44F8}"/>
    <dgm:cxn modelId="{83990379-260B-447B-A179-3ADE119091CF}" type="presOf" srcId="{0D2FEBD6-1771-4051-BE22-A6527AD64904}" destId="{4DD05444-2E8C-47DA-BE1E-CCBB0AE5CD20}" srcOrd="0" destOrd="0" presId="urn:microsoft.com/office/officeart/2008/layout/PictureAccentList"/>
    <dgm:cxn modelId="{FE06AEE8-498D-4DFB-89FD-33B8DD1A1415}" srcId="{0B726392-110D-4EBB-B858-416911834726}" destId="{25F37E88-9B9B-451A-8B8C-68F9C3898913}" srcOrd="0" destOrd="0" parTransId="{AB66DDEE-65DD-4D4E-BF25-80F32A610491}" sibTransId="{9045F807-B224-423E-8A64-4F3CB1EBC6EC}"/>
    <dgm:cxn modelId="{D9CBD6E4-38F7-4165-9B03-EE559C16B8C4}" type="presOf" srcId="{AFA49EDD-CE2C-416F-9D0F-05D2A3DD8481}" destId="{736FEDC4-6695-4CC7-B330-8BAF1170E461}" srcOrd="0" destOrd="0" presId="urn:microsoft.com/office/officeart/2008/layout/PictureAccentList"/>
    <dgm:cxn modelId="{3EAC44F0-46FA-41AE-BEE2-99FC8DB20837}" type="presOf" srcId="{42BDD7E0-4B23-42E0-8994-4C741C075662}" destId="{2D32194A-59AF-4329-9680-3F0EC683F5E1}" srcOrd="0" destOrd="0" presId="urn:microsoft.com/office/officeart/2008/layout/PictureAccentList"/>
    <dgm:cxn modelId="{0CCF9C31-0482-4FE0-AEDB-E8F7B76CA1D7}" srcId="{0B726392-110D-4EBB-B858-416911834726}" destId="{42BDD7E0-4B23-42E0-8994-4C741C075662}" srcOrd="2" destOrd="0" parTransId="{6878752B-1134-4E8D-AE2D-F3187E6E8909}" sibTransId="{D1FE1F68-9916-44FF-AEFE-4DEABA121F34}"/>
    <dgm:cxn modelId="{D341C9F6-8AA2-41CD-9A64-39AAF65AA3B5}" type="presParOf" srcId="{736FEDC4-6695-4CC7-B330-8BAF1170E461}" destId="{41D154B7-3933-4EDA-A8C0-3AB9CE084817}" srcOrd="0" destOrd="0" presId="urn:microsoft.com/office/officeart/2008/layout/PictureAccentList"/>
    <dgm:cxn modelId="{6B2711A1-B16F-4EBD-BE6E-E1E59FDA3DF8}" type="presParOf" srcId="{41D154B7-3933-4EDA-A8C0-3AB9CE084817}" destId="{46913A7D-7E1D-4803-943A-0ECC8484E93A}" srcOrd="0" destOrd="0" presId="urn:microsoft.com/office/officeart/2008/layout/PictureAccentList"/>
    <dgm:cxn modelId="{100D9720-6B4C-486F-B0E2-0AA7CF3B3D32}" type="presParOf" srcId="{46913A7D-7E1D-4803-943A-0ECC8484E93A}" destId="{1FF00C97-5832-4E84-B615-7E28A4B7BE24}" srcOrd="0" destOrd="0" presId="urn:microsoft.com/office/officeart/2008/layout/PictureAccentList"/>
    <dgm:cxn modelId="{F0F189F1-D0A9-4BC9-883B-B78E7E897D64}" type="presParOf" srcId="{41D154B7-3933-4EDA-A8C0-3AB9CE084817}" destId="{7F90FF8C-0F43-4C17-8D31-98D74860E29A}" srcOrd="1" destOrd="0" presId="urn:microsoft.com/office/officeart/2008/layout/PictureAccentList"/>
    <dgm:cxn modelId="{3BCF0D96-88E7-41FE-B43E-3149BEB07B1D}" type="presParOf" srcId="{7F90FF8C-0F43-4C17-8D31-98D74860E29A}" destId="{07FC4767-3C67-4F66-B737-AF01DD71DE36}" srcOrd="0" destOrd="0" presId="urn:microsoft.com/office/officeart/2008/layout/PictureAccentList"/>
    <dgm:cxn modelId="{06A5B0FE-35E1-4CE9-99D3-CAA46F5A3C41}" type="presParOf" srcId="{07FC4767-3C67-4F66-B737-AF01DD71DE36}" destId="{F5530913-A373-402B-B2E1-069DB1CF13D2}" srcOrd="0" destOrd="0" presId="urn:microsoft.com/office/officeart/2008/layout/PictureAccentList"/>
    <dgm:cxn modelId="{9429B98D-646D-4F68-9CA5-37864339CF8F}" type="presParOf" srcId="{07FC4767-3C67-4F66-B737-AF01DD71DE36}" destId="{9CCF8A3A-6D69-400A-8690-2AE7F4F5E0E8}" srcOrd="1" destOrd="0" presId="urn:microsoft.com/office/officeart/2008/layout/PictureAccentList"/>
    <dgm:cxn modelId="{AA7B0EC0-EFE7-4845-A191-83FBDC34EDD6}" type="presParOf" srcId="{7F90FF8C-0F43-4C17-8D31-98D74860E29A}" destId="{4564DFA5-7792-4656-93A1-6769D268A78A}" srcOrd="1" destOrd="0" presId="urn:microsoft.com/office/officeart/2008/layout/PictureAccentList"/>
    <dgm:cxn modelId="{44E201AC-2562-4F55-B12C-37CBB7EA875D}" type="presParOf" srcId="{4564DFA5-7792-4656-93A1-6769D268A78A}" destId="{95A43BFC-A715-414A-BA54-0D6EF76EC424}" srcOrd="0" destOrd="0" presId="urn:microsoft.com/office/officeart/2008/layout/PictureAccentList"/>
    <dgm:cxn modelId="{AE6F401A-9799-4FDD-917A-80BF2A55337E}" type="presParOf" srcId="{4564DFA5-7792-4656-93A1-6769D268A78A}" destId="{4DD05444-2E8C-47DA-BE1E-CCBB0AE5CD20}" srcOrd="1" destOrd="0" presId="urn:microsoft.com/office/officeart/2008/layout/PictureAccentList"/>
    <dgm:cxn modelId="{EC93C137-5113-4AFE-8B14-881386D6558C}" type="presParOf" srcId="{7F90FF8C-0F43-4C17-8D31-98D74860E29A}" destId="{7B475F32-F7C9-4134-94F6-E671E6A4340E}" srcOrd="2" destOrd="0" presId="urn:microsoft.com/office/officeart/2008/layout/PictureAccentList"/>
    <dgm:cxn modelId="{F5B34181-6ADF-48B5-B80B-8CC898B6B034}" type="presParOf" srcId="{7B475F32-F7C9-4134-94F6-E671E6A4340E}" destId="{EAA22141-8E50-48D7-AD44-0A0773465EC4}" srcOrd="0" destOrd="0" presId="urn:microsoft.com/office/officeart/2008/layout/PictureAccentList"/>
    <dgm:cxn modelId="{60EAAA4D-B195-4F8D-B425-EB5F724FE194}" type="presParOf" srcId="{7B475F32-F7C9-4134-94F6-E671E6A4340E}" destId="{2D32194A-59AF-4329-9680-3F0EC683F5E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ED1CB6C2-7E19-411E-A92D-3CF9AAF8F12E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EBD2EB4-20B1-4FD6-AD29-E7B4CF1DA3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2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FED1465-A2C2-4949-8E12-C631B59F0FFB}" type="datetimeFigureOut">
              <a:rPr lang="zh-TW" altLang="en-US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D0891B8-9AB5-4C5C-B40F-491A0D78F1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49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CD6852-83A3-42A8-8836-931B126EF93B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0E6BD2-3E36-487E-B4F8-CA6CB8B81DC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2A29CC-74DE-496C-BBEE-55B8AFD66E79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8A16DF-2C86-4C4E-B410-5863F582D4B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A4D12A-97AD-4F89-81A7-59E13F054E36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64D3B6-7A3A-4000-B066-10A8AD85A1F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F41EBD-48D8-417D-8B84-C988E826712F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172821-E41B-4A88-9063-8D5E951DE8F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326A44-9BA4-4557-8A38-3B777CB1610D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C05449-0535-48C0-85C8-5980EB4AF8C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6C2774-CB23-4FF7-B076-624415672F30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24AD0B-69A3-4433-AE51-6B43982813D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B2393F-8051-422B-BBCE-4FCCB9B7C985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4F2A2F-6AA9-4E00-9826-D4881DE71EA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A3A64B-303A-4A35-BE2C-F2AE35AE15F0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6B0C1E-FB01-4B8F-BB1F-1B37108DEBA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7956376" y="6407944"/>
            <a:ext cx="690896" cy="365760"/>
          </a:xfrm>
        </p:spPr>
        <p:txBody>
          <a:bodyPr/>
          <a:lstStyle>
            <a:extLst/>
          </a:lstStyle>
          <a:p>
            <a:pPr>
              <a:defRPr/>
            </a:pPr>
            <a:fld id="{D7FEAB0A-52A5-4C10-BF89-0F68B0D65297}" type="datetime1">
              <a:rPr lang="zh-TW" altLang="en-US" smtClean="0"/>
              <a:pPr>
                <a:defRPr/>
              </a:pPr>
              <a:t>2015/5/14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580112" y="6448251"/>
            <a:ext cx="2350681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FCCEF6-813F-42F8-9CD4-F15AE5B50365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F1A32332-EC35-415C-98AF-6F64531968BF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D7393B-34B7-4EFD-A99D-CC0813C310E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68952A-B3CA-48A4-9F21-CCD3DC30752E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1B4B56-C507-4563-A229-DE98D60C0E8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7326A44-9BA4-4557-8A38-3B777CB1610D}" type="datetime1">
              <a:rPr lang="zh-TW" altLang="en-US" smtClean="0"/>
              <a:pPr>
                <a:defRPr/>
              </a:pPr>
              <a:t>2015/5/14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DC05449-0535-48C0-85C8-5980EB4AF8CC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5.xml"/><Relationship Id="rId3" Type="http://schemas.openxmlformats.org/officeDocument/2006/relationships/slide" Target="slide37.xml"/><Relationship Id="rId7" Type="http://schemas.openxmlformats.org/officeDocument/2006/relationships/slide" Target="slide19.xml"/><Relationship Id="rId12" Type="http://schemas.openxmlformats.org/officeDocument/2006/relationships/slide" Target="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18.xml"/><Relationship Id="rId11" Type="http://schemas.openxmlformats.org/officeDocument/2006/relationships/slide" Target="slide30.xml"/><Relationship Id="rId5" Type="http://schemas.openxmlformats.org/officeDocument/2006/relationships/slide" Target="slide6.xml"/><Relationship Id="rId10" Type="http://schemas.openxmlformats.org/officeDocument/2006/relationships/slide" Target="slide28.xml"/><Relationship Id="rId4" Type="http://schemas.openxmlformats.org/officeDocument/2006/relationships/slide" Target="slide4.xml"/><Relationship Id="rId9" Type="http://schemas.openxmlformats.org/officeDocument/2006/relationships/slide" Target="slide25.xml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t.gov.tw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36FAF6-F779-418E-BFBA-A2494C4F3171}" type="slidenum">
              <a:rPr kumimoji="0" lang="en-US" altLang="zh-TW" sz="1400">
                <a:latin typeface="Helvetica" pitchFamily="34" charset="0"/>
              </a:rPr>
              <a:pPr algn="r"/>
              <a:t>1</a:t>
            </a:fld>
            <a:endParaRPr kumimoji="0" lang="en-US" altLang="zh-TW" sz="1400">
              <a:latin typeface="Helvetica" pitchFamily="34" charset="0"/>
            </a:endParaRPr>
          </a:p>
        </p:txBody>
      </p:sp>
      <p:sp>
        <p:nvSpPr>
          <p:cNvPr id="4" name="標題 20"/>
          <p:cNvSpPr txBox="1">
            <a:spLocks/>
          </p:cNvSpPr>
          <p:nvPr/>
        </p:nvSpPr>
        <p:spPr bwMode="auto">
          <a:xfrm>
            <a:off x="107505" y="836613"/>
            <a:ext cx="881742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0" lang="zh-TW" altLang="en-US" sz="6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科技部專題研究計畫</a:t>
            </a:r>
            <a:endParaRPr kumimoji="0" lang="zh-TW" altLang="en-US" sz="60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476375" y="2997200"/>
            <a:ext cx="6705600" cy="25923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600"/>
              </a:lnSpc>
              <a:buFont typeface="Symbol" pitchFamily="18" charset="2"/>
              <a:buNone/>
              <a:defRPr/>
            </a:pPr>
            <a:endParaRPr lang="en-US" altLang="zh-TW" sz="50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ts val="4600"/>
              </a:lnSpc>
              <a:buFont typeface="Symbol" pitchFamily="18" charset="2"/>
              <a:buNone/>
              <a:defRPr/>
            </a:pPr>
            <a:r>
              <a:rPr lang="zh-TW" altLang="en-US" sz="6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結案作業</a:t>
            </a:r>
            <a:endParaRPr lang="en-US" altLang="zh-TW" sz="66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ts val="4600"/>
              </a:lnSpc>
              <a:buFont typeface="Symbol" pitchFamily="18" charset="2"/>
              <a:buNone/>
              <a:defRPr/>
            </a:pPr>
            <a:r>
              <a:rPr lang="en-US" altLang="zh-TW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104.05.12</a:t>
            </a:r>
            <a:endParaRPr lang="en-US" altLang="zh-TW" sz="44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ransition advTm="177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圖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投影片編號版面配置區 5"/>
          <p:cNvSpPr txBox="1">
            <a:spLocks noGrp="1"/>
          </p:cNvSpPr>
          <p:nvPr/>
        </p:nvSpPr>
        <p:spPr bwMode="auto">
          <a:xfrm>
            <a:off x="8711952" y="6400800"/>
            <a:ext cx="4320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27F59C44-4430-4A7E-A400-A1D6289DAA01}" type="slidenum">
              <a:rPr kumimoji="0" lang="en-US" altLang="zh-TW" sz="1400">
                <a:latin typeface="Helvetica" pitchFamily="34" charset="0"/>
              </a:rPr>
              <a:pPr algn="ctr"/>
              <a:t>10</a:t>
            </a:fld>
            <a:endParaRPr kumimoji="0" lang="en-US" altLang="zh-TW" sz="1400" dirty="0">
              <a:latin typeface="Helvetica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83768" y="1772816"/>
            <a:ext cx="1224136" cy="3024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707904" y="2996952"/>
            <a:ext cx="40324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爆炸 1 17"/>
          <p:cNvSpPr/>
          <p:nvPr/>
        </p:nvSpPr>
        <p:spPr>
          <a:xfrm rot="21047951">
            <a:off x="792961" y="131762"/>
            <a:ext cx="2188532" cy="643727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179512" y="1772816"/>
            <a:ext cx="1224136" cy="3024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707904" y="2204864"/>
            <a:ext cx="4032448" cy="268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12149"/>
      </p:ext>
    </p:extLst>
  </p:cSld>
  <p:clrMapOvr>
    <a:masterClrMapping/>
  </p:clrMapOvr>
  <p:transition advTm="272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5-05-06_1038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74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投影片編號版面配置區 5"/>
          <p:cNvSpPr txBox="1">
            <a:spLocks noGrp="1"/>
          </p:cNvSpPr>
          <p:nvPr/>
        </p:nvSpPr>
        <p:spPr bwMode="auto">
          <a:xfrm>
            <a:off x="8748465" y="6403496"/>
            <a:ext cx="3955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929A9C1A-4591-415F-9B89-D645EA2232CC}" type="slidenum">
              <a:rPr kumimoji="0" lang="en-US" altLang="zh-TW" sz="1400">
                <a:latin typeface="Helvetica" pitchFamily="34" charset="0"/>
              </a:rPr>
              <a:pPr algn="ctr"/>
              <a:t>11</a:t>
            </a:fld>
            <a:endParaRPr kumimoji="0" lang="en-US" altLang="zh-TW" sz="1400" dirty="0">
              <a:latin typeface="Helvetica" pitchFamily="34" charset="0"/>
            </a:endParaRPr>
          </a:p>
        </p:txBody>
      </p:sp>
      <p:sp>
        <p:nvSpPr>
          <p:cNvPr id="8" name="向上箭號 7"/>
          <p:cNvSpPr/>
          <p:nvPr/>
        </p:nvSpPr>
        <p:spPr>
          <a:xfrm>
            <a:off x="6660232" y="2996952"/>
            <a:ext cx="2627784" cy="23762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請於「備註」欄位中，說明經費流用之情形</a:t>
            </a:r>
            <a:r>
              <a:rPr lang="zh-TW" altLang="en-US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2" name="矩形圖說文字 1"/>
          <p:cNvSpPr/>
          <p:nvPr/>
        </p:nvSpPr>
        <p:spPr>
          <a:xfrm>
            <a:off x="4824200" y="4607644"/>
            <a:ext cx="1223963" cy="1296987"/>
          </a:xfrm>
          <a:prstGeom prst="wedgeRectCallout">
            <a:avLst>
              <a:gd name="adj1" fmla="val 37736"/>
              <a:gd name="adj2" fmla="val -87177"/>
            </a:avLst>
          </a:prstGeom>
          <a:solidFill>
            <a:srgbClr val="FFFF99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可參考「預算可用餘額表」</a:t>
            </a:r>
          </a:p>
        </p:txBody>
      </p:sp>
      <p:sp>
        <p:nvSpPr>
          <p:cNvPr id="10" name="矩形 9"/>
          <p:cNvSpPr/>
          <p:nvPr/>
        </p:nvSpPr>
        <p:spPr>
          <a:xfrm>
            <a:off x="1619672" y="836711"/>
            <a:ext cx="864096" cy="3240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419872" y="1196752"/>
            <a:ext cx="936104" cy="2880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拱形 11"/>
          <p:cNvSpPr/>
          <p:nvPr/>
        </p:nvSpPr>
        <p:spPr>
          <a:xfrm rot="10800000">
            <a:off x="2159731" y="3954391"/>
            <a:ext cx="1656184" cy="360039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向上箭號 6"/>
          <p:cNvSpPr/>
          <p:nvPr/>
        </p:nvSpPr>
        <p:spPr>
          <a:xfrm>
            <a:off x="1259631" y="4365104"/>
            <a:ext cx="3456384" cy="1440160"/>
          </a:xfrm>
          <a:prstGeom prst="upArrow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ln>
                  <a:solidFill>
                    <a:srgbClr val="990099"/>
                  </a:solidFill>
                </a:ln>
                <a:solidFill>
                  <a:schemeClr val="tx1"/>
                </a:solidFill>
              </a:rPr>
              <a:t>經費金額與實收金額，依「核定清單」予以輸入金額</a:t>
            </a:r>
          </a:p>
        </p:txBody>
      </p:sp>
      <p:sp>
        <p:nvSpPr>
          <p:cNvPr id="13" name="矩形 12"/>
          <p:cNvSpPr/>
          <p:nvPr/>
        </p:nvSpPr>
        <p:spPr>
          <a:xfrm>
            <a:off x="5611935" y="1196752"/>
            <a:ext cx="936104" cy="2880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>
            <a:hlinkClick r:id="rId4" action="ppaction://hlinksldjump"/>
          </p:cNvPr>
          <p:cNvSpPr/>
          <p:nvPr/>
        </p:nvSpPr>
        <p:spPr>
          <a:xfrm>
            <a:off x="179512" y="188640"/>
            <a:ext cx="18002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經費結報金額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588737" y="332656"/>
            <a:ext cx="5983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zh-TW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48977" y="332656"/>
            <a:ext cx="5983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zh-TW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44208" y="323945"/>
            <a:ext cx="11698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altLang="zh-TW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(=A-B)</a:t>
            </a:r>
            <a:endParaRPr lang="zh-TW" alt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7614084" y="6002585"/>
            <a:ext cx="14224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zh-TW" altLang="en-US" dirty="0" smtClean="0"/>
              <a:t>簽核流程</a:t>
            </a:r>
            <a:endParaRPr lang="zh-TW" altLang="en-US" dirty="0"/>
          </a:p>
        </p:txBody>
      </p:sp>
      <p:sp>
        <p:nvSpPr>
          <p:cNvPr id="19" name="流程圖: 接點 18"/>
          <p:cNvSpPr/>
          <p:nvPr/>
        </p:nvSpPr>
        <p:spPr>
          <a:xfrm>
            <a:off x="792539" y="5966581"/>
            <a:ext cx="504056" cy="5040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20" name="流程圖: 接點 19"/>
          <p:cNvSpPr/>
          <p:nvPr/>
        </p:nvSpPr>
        <p:spPr>
          <a:xfrm>
            <a:off x="3355638" y="5966581"/>
            <a:ext cx="504056" cy="5040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21" name="橢圓 20"/>
          <p:cNvSpPr/>
          <p:nvPr/>
        </p:nvSpPr>
        <p:spPr>
          <a:xfrm>
            <a:off x="6912261" y="2132856"/>
            <a:ext cx="576064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322770"/>
      </p:ext>
    </p:extLst>
  </p:cSld>
  <p:clrMapOvr>
    <a:masterClrMapping/>
  </p:clrMapOvr>
  <p:transition advTm="2358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CCEF6-813F-42F8-9CD4-F15AE5B50365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3074" name="Picture 2" descr="K:\1030613說明會PPT\2014-06-08_205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696744" cy="4894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008112" y="332656"/>
            <a:ext cx="723629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 smtClean="0"/>
              <a:t>支出明細表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科技部 </a:t>
            </a:r>
            <a:endParaRPr lang="zh-TW" altLang="en-US" sz="3200" dirty="0"/>
          </a:p>
        </p:txBody>
      </p:sp>
      <p:sp>
        <p:nvSpPr>
          <p:cNvPr id="6" name="爆炸 1 5"/>
          <p:cNvSpPr/>
          <p:nvPr/>
        </p:nvSpPr>
        <p:spPr>
          <a:xfrm rot="21047951">
            <a:off x="348435" y="843336"/>
            <a:ext cx="1944216" cy="74558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</p:spTree>
  </p:cSld>
  <p:clrMapOvr>
    <a:masterClrMapping/>
  </p:clrMapOvr>
  <p:transition advTm="538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5-05-06_1038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74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投影片編號版面配置區 5"/>
          <p:cNvSpPr txBox="1">
            <a:spLocks noGrp="1"/>
          </p:cNvSpPr>
          <p:nvPr/>
        </p:nvSpPr>
        <p:spPr bwMode="auto">
          <a:xfrm>
            <a:off x="8748465" y="6403496"/>
            <a:ext cx="3955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929A9C1A-4591-415F-9B89-D645EA2232CC}" type="slidenum">
              <a:rPr kumimoji="0" lang="en-US" altLang="zh-TW" sz="1400">
                <a:latin typeface="Helvetica" pitchFamily="34" charset="0"/>
              </a:rPr>
              <a:pPr algn="ctr"/>
              <a:t>13</a:t>
            </a:fld>
            <a:endParaRPr kumimoji="0" lang="en-US" altLang="zh-TW" sz="1400" dirty="0">
              <a:latin typeface="Helvetica" pitchFamily="34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0" y="3789040"/>
            <a:ext cx="1512168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79512" y="2564904"/>
            <a:ext cx="1512168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179512" y="2132856"/>
            <a:ext cx="1512168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爆炸 1 22"/>
          <p:cNvSpPr/>
          <p:nvPr/>
        </p:nvSpPr>
        <p:spPr>
          <a:xfrm rot="21047951">
            <a:off x="375545" y="150243"/>
            <a:ext cx="1944216" cy="807084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98319"/>
      </p:ext>
    </p:extLst>
  </p:cSld>
  <p:clrMapOvr>
    <a:masterClrMapping/>
  </p:clrMapOvr>
  <p:transition advTm="1190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954090"/>
          </a:xfrm>
          <a:prstGeom prst="rect">
            <a:avLst/>
          </a:prstGeom>
        </p:spPr>
      </p:pic>
      <p:sp>
        <p:nvSpPr>
          <p:cNvPr id="23554" name="投影片編號版面配置區 5"/>
          <p:cNvSpPr txBox="1">
            <a:spLocks noGrp="1"/>
          </p:cNvSpPr>
          <p:nvPr/>
        </p:nvSpPr>
        <p:spPr bwMode="auto">
          <a:xfrm>
            <a:off x="8532439" y="6286500"/>
            <a:ext cx="6115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39255E-3FB0-45F5-9CC3-4C483934DD73}" type="slidenum">
              <a:rPr kumimoji="0" lang="en-US" altLang="zh-TW" sz="1400">
                <a:latin typeface="Helvetica" pitchFamily="34" charset="0"/>
              </a:rPr>
              <a:pPr algn="r"/>
              <a:t>14</a:t>
            </a:fld>
            <a:endParaRPr kumimoji="0" lang="en-US" altLang="zh-TW" sz="1400">
              <a:latin typeface="Helvetica" pitchFamily="34" charset="0"/>
            </a:endParaRPr>
          </a:p>
        </p:txBody>
      </p:sp>
      <p:sp>
        <p:nvSpPr>
          <p:cNvPr id="2" name="直線圖說文字 2 (加上框線和強調線) 1"/>
          <p:cNvSpPr/>
          <p:nvPr/>
        </p:nvSpPr>
        <p:spPr>
          <a:xfrm>
            <a:off x="4115562" y="4005213"/>
            <a:ext cx="3024188" cy="1439862"/>
          </a:xfrm>
          <a:prstGeom prst="accentBorderCallout2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請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逐人、逐月</a:t>
            </a:r>
            <a:r>
              <a:rPr lang="zh-TW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予以填寫</a:t>
            </a:r>
            <a:endParaRPr lang="zh-TW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501069897"/>
              </p:ext>
            </p:extLst>
          </p:nvPr>
        </p:nvGraphicFramePr>
        <p:xfrm>
          <a:off x="6810524" y="577677"/>
          <a:ext cx="2303140" cy="207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直線單箭頭接點 6"/>
          <p:cNvCxnSpPr/>
          <p:nvPr/>
        </p:nvCxnSpPr>
        <p:spPr>
          <a:xfrm>
            <a:off x="6876256" y="692696"/>
            <a:ext cx="0" cy="18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342583" y="1052736"/>
            <a:ext cx="461665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排列順序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 rot="3451773">
            <a:off x="688766" y="4420763"/>
            <a:ext cx="5222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endParaRPr lang="zh-TW" altLang="en-US" sz="2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03648" y="1988840"/>
            <a:ext cx="115212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爆炸 1 12"/>
          <p:cNvSpPr/>
          <p:nvPr/>
        </p:nvSpPr>
        <p:spPr>
          <a:xfrm rot="21047951">
            <a:off x="199502" y="338884"/>
            <a:ext cx="1944216" cy="807084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15" name="橢圓 14"/>
          <p:cNvSpPr/>
          <p:nvPr/>
        </p:nvSpPr>
        <p:spPr>
          <a:xfrm>
            <a:off x="1403648" y="3645024"/>
            <a:ext cx="576064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 advTm="1925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214"/>
            <a:ext cx="9144000" cy="5954090"/>
          </a:xfrm>
          <a:prstGeom prst="rect">
            <a:avLst/>
          </a:prstGeom>
        </p:spPr>
      </p:pic>
      <p:sp>
        <p:nvSpPr>
          <p:cNvPr id="24578" name="投影片編號版面配置區 5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718BA2-93BB-414A-AF65-2CAC6275F115}" type="slidenum">
              <a:rPr kumimoji="0" lang="en-US" altLang="zh-TW" sz="1400">
                <a:latin typeface="Helvetica" pitchFamily="34" charset="0"/>
              </a:rPr>
              <a:pPr algn="r"/>
              <a:t>15</a:t>
            </a:fld>
            <a:endParaRPr kumimoji="0" lang="en-US" altLang="zh-TW" sz="1400" dirty="0">
              <a:latin typeface="Helvetica" pitchFamily="34" charset="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3060477" y="5013176"/>
            <a:ext cx="3887787" cy="728663"/>
          </a:xfrm>
          <a:prstGeom prst="rightArrow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/>
              <a:t>輸入：全年度支出，非逐月填寫</a:t>
            </a:r>
          </a:p>
        </p:txBody>
      </p:sp>
      <p:sp>
        <p:nvSpPr>
          <p:cNvPr id="12" name="矩形 11"/>
          <p:cNvSpPr/>
          <p:nvPr/>
        </p:nvSpPr>
        <p:spPr>
          <a:xfrm>
            <a:off x="1475656" y="5157192"/>
            <a:ext cx="151216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 rot="3451773">
            <a:off x="766937" y="4276746"/>
            <a:ext cx="5222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endParaRPr lang="zh-TW" altLang="en-US" sz="2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013746484"/>
              </p:ext>
            </p:extLst>
          </p:nvPr>
        </p:nvGraphicFramePr>
        <p:xfrm>
          <a:off x="6948264" y="464044"/>
          <a:ext cx="1926432" cy="187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矩形 15"/>
          <p:cNvSpPr/>
          <p:nvPr/>
        </p:nvSpPr>
        <p:spPr>
          <a:xfrm>
            <a:off x="1403648" y="1772816"/>
            <a:ext cx="115212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爆炸 1 8"/>
          <p:cNvSpPr/>
          <p:nvPr/>
        </p:nvSpPr>
        <p:spPr>
          <a:xfrm rot="21047951">
            <a:off x="206105" y="123391"/>
            <a:ext cx="1944216" cy="724489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475656" y="4552495"/>
            <a:ext cx="216024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724128" y="2348880"/>
            <a:ext cx="792088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156263" y="5661248"/>
            <a:ext cx="2232161" cy="5532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6660232" y="2780928"/>
            <a:ext cx="864096" cy="2808312"/>
          </a:xfrm>
          <a:prstGeom prst="straightConnector1">
            <a:avLst/>
          </a:prstGeom>
          <a:ln w="571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92" y="980748"/>
            <a:ext cx="319200" cy="360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51" y="1493394"/>
            <a:ext cx="319200" cy="360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92" y="1931740"/>
            <a:ext cx="319200" cy="36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941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2015-05-06_1115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9" y="563326"/>
            <a:ext cx="9153737" cy="53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投影片編號版面配置區 5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D8168E-72AD-4716-9F9E-B5FE72F7AE40}" type="slidenum">
              <a:rPr kumimoji="0" lang="en-US" altLang="zh-TW" sz="1400">
                <a:latin typeface="Helvetica" pitchFamily="34" charset="0"/>
              </a:rPr>
              <a:pPr algn="r"/>
              <a:t>16</a:t>
            </a:fld>
            <a:endParaRPr kumimoji="0" lang="en-US" altLang="zh-TW" sz="1400">
              <a:latin typeface="Helvetica" pitchFamily="34" charset="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3779912" y="1556792"/>
            <a:ext cx="4680148" cy="950222"/>
          </a:xfrm>
          <a:prstGeom prst="wedgeRectCallout">
            <a:avLst>
              <a:gd name="adj1" fmla="val -66723"/>
              <a:gd name="adj2" fmla="val 208213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支用明細可參考「預算使用明細表」，並檢視付款憑單之狀態。</a:t>
            </a:r>
            <a:r>
              <a:rPr lang="en-US" altLang="zh-TW" sz="2000" b="1" dirty="0">
                <a:solidFill>
                  <a:schemeClr val="tx1"/>
                </a:solidFill>
              </a:rPr>
              <a:t>(</a:t>
            </a:r>
            <a:r>
              <a:rPr lang="zh-TW" altLang="en-US" sz="2000" b="1" dirty="0">
                <a:solidFill>
                  <a:schemeClr val="tx1"/>
                </a:solidFill>
              </a:rPr>
              <a:t>應注意有無立單許久之</a:t>
            </a:r>
            <a:r>
              <a:rPr lang="zh-TW" altLang="en-US" sz="2000" b="1" u="sng" dirty="0">
                <a:solidFill>
                  <a:srgbClr val="FF0000"/>
                </a:solidFill>
              </a:rPr>
              <a:t>未簽收</a:t>
            </a:r>
            <a:r>
              <a:rPr lang="zh-TW" altLang="en-US" sz="2000" b="1" dirty="0">
                <a:solidFill>
                  <a:schemeClr val="tx1"/>
                </a:solidFill>
              </a:rPr>
              <a:t>之情事</a:t>
            </a:r>
            <a:r>
              <a:rPr lang="en-US" altLang="zh-TW" sz="2000" b="1" dirty="0">
                <a:solidFill>
                  <a:schemeClr val="tx1"/>
                </a:solidFill>
              </a:rPr>
              <a:t>)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 rot="3451773">
            <a:off x="766936" y="4125359"/>
            <a:ext cx="5222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</a:t>
            </a:r>
            <a:endParaRPr lang="zh-TW" altLang="en-US" sz="2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24128" y="2636912"/>
            <a:ext cx="93593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03648" y="2132856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爆炸 1 10"/>
          <p:cNvSpPr/>
          <p:nvPr/>
        </p:nvSpPr>
        <p:spPr>
          <a:xfrm rot="21047951">
            <a:off x="205185" y="195325"/>
            <a:ext cx="1944216" cy="736003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4" name="橢圓 3"/>
          <p:cNvSpPr/>
          <p:nvPr/>
        </p:nvSpPr>
        <p:spPr>
          <a:xfrm>
            <a:off x="6588224" y="5373216"/>
            <a:ext cx="1384201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 advTm="3091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015-05-06_1115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投影片編號版面配置區 5"/>
          <p:cNvSpPr txBox="1">
            <a:spLocks noGrp="1"/>
          </p:cNvSpPr>
          <p:nvPr/>
        </p:nvSpPr>
        <p:spPr bwMode="auto">
          <a:xfrm>
            <a:off x="7020272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83302E-5D71-468B-9999-8276A6703F84}" type="slidenum">
              <a:rPr kumimoji="0" lang="en-US" altLang="zh-TW" sz="1400">
                <a:latin typeface="Helvetica" pitchFamily="34" charset="0"/>
              </a:rPr>
              <a:pPr algn="r"/>
              <a:t>17</a:t>
            </a:fld>
            <a:endParaRPr kumimoji="0" lang="en-US" altLang="zh-TW" sz="1400" dirty="0">
              <a:latin typeface="Helvetica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15816" y="4509120"/>
            <a:ext cx="259228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640293" y="2866979"/>
            <a:ext cx="93593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03648" y="2276872"/>
            <a:ext cx="79208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圖說文字 17"/>
          <p:cNvSpPr/>
          <p:nvPr/>
        </p:nvSpPr>
        <p:spPr>
          <a:xfrm rot="10800000" flipH="1">
            <a:off x="3779912" y="5805264"/>
            <a:ext cx="5256584" cy="648072"/>
          </a:xfrm>
          <a:prstGeom prst="wedgeRectCallout">
            <a:avLst>
              <a:gd name="adj1" fmla="val -28625"/>
              <a:gd name="adj2" fmla="val 1926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92392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b="1" dirty="0" smtClean="0"/>
              <a:t>科技部專題研究計畫，專任助理之雇主負擔離職儲金於管理費項下列支。</a:t>
            </a:r>
            <a:endParaRPr lang="zh-TW" altLang="en-US" b="1" dirty="0"/>
          </a:p>
        </p:txBody>
      </p:sp>
      <p:sp>
        <p:nvSpPr>
          <p:cNvPr id="10" name="爆炸 1 9"/>
          <p:cNvSpPr/>
          <p:nvPr/>
        </p:nvSpPr>
        <p:spPr>
          <a:xfrm rot="21047951">
            <a:off x="144543" y="340256"/>
            <a:ext cx="1944216" cy="593839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</p:spTree>
    <p:custDataLst>
      <p:tags r:id="rId1"/>
    </p:custDataLst>
  </p:cSld>
  <p:clrMapOvr>
    <a:masterClrMapping/>
  </p:clrMapOvr>
  <p:transition advTm="3664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88224" y="5733256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步驟三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67544" y="766445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研究計畫結案程序檢核</a:t>
            </a:r>
            <a:r>
              <a:rPr lang="zh-TW" altLang="zh-TW" sz="3600" dirty="0" smtClean="0"/>
              <a:t>表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568" y="306896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u"/>
            </a:pPr>
            <a:r>
              <a:rPr lang="zh-TW" altLang="zh-TW" sz="2800" dirty="0" smtClean="0">
                <a:latin typeface="+mn-ea"/>
                <a:ea typeface="+mn-ea"/>
              </a:rPr>
              <a:t>計畫</a:t>
            </a:r>
            <a:r>
              <a:rPr lang="zh-TW" altLang="zh-TW" sz="2800" dirty="0">
                <a:latin typeface="+mn-ea"/>
                <a:ea typeface="+mn-ea"/>
              </a:rPr>
              <a:t>申請書中之『基本資料』、『申請補助經費總表』及所有有關經費之明細資料</a:t>
            </a: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zh-TW" sz="2800" dirty="0">
                <a:latin typeface="+mn-ea"/>
                <a:ea typeface="+mn-ea"/>
              </a:rPr>
              <a:t>表</a:t>
            </a:r>
            <a:r>
              <a:rPr lang="en-US" altLang="zh-TW" sz="2800" dirty="0">
                <a:latin typeface="+mn-ea"/>
                <a:ea typeface="+mn-ea"/>
              </a:rPr>
              <a:t>C section)</a:t>
            </a:r>
            <a:r>
              <a:rPr lang="zh-TW" altLang="zh-TW" sz="2800" dirty="0">
                <a:latin typeface="+mn-ea"/>
                <a:ea typeface="+mn-ea"/>
              </a:rPr>
              <a:t>。</a:t>
            </a:r>
            <a:endParaRPr lang="zh-TW" altLang="en-US" dirty="0">
              <a:latin typeface="+mn-ea"/>
              <a:ea typeface="+mn-ea"/>
            </a:endParaRPr>
          </a:p>
        </p:txBody>
      </p:sp>
    </p:spTree>
  </p:cSld>
  <p:clrMapOvr>
    <a:masterClrMapping/>
  </p:clrMapOvr>
  <p:transition advTm="2274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88224" y="5733256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步驟四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67544" y="766445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研究計畫結案程序檢核</a:t>
            </a:r>
            <a:r>
              <a:rPr lang="zh-TW" altLang="zh-TW" sz="3600" dirty="0" smtClean="0"/>
              <a:t>表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568" y="263691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 pitchFamily="2" charset="2"/>
              <a:buChar char="u"/>
            </a:pPr>
            <a:r>
              <a:rPr lang="zh-TW" altLang="zh-TW" sz="2800" dirty="0" smtClean="0">
                <a:latin typeface="+mj-ea"/>
                <a:ea typeface="+mj-ea"/>
              </a:rPr>
              <a:t>計畫經費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+mj-ea"/>
                <a:ea typeface="+mj-ea"/>
              </a:rPr>
              <a:t>核定清單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355600" indent="-355600" algn="just"/>
            <a:r>
              <a:rPr lang="zh-TW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    </a:t>
            </a:r>
            <a:r>
              <a:rPr lang="en-US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※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多</a:t>
            </a:r>
            <a:r>
              <a:rPr lang="zh-TW" altLang="zh-TW" sz="2800" b="1" dirty="0">
                <a:solidFill>
                  <a:srgbClr val="FF0000"/>
                </a:solidFill>
                <a:latin typeface="+mj-ea"/>
                <a:ea typeface="+mj-ea"/>
              </a:rPr>
              <a:t>年期</a:t>
            </a:r>
            <a:r>
              <a:rPr lang="zh-TW" altLang="zh-TW" sz="2800" dirty="0">
                <a:latin typeface="+mj-ea"/>
                <a:ea typeface="+mj-ea"/>
              </a:rPr>
              <a:t>計畫需檢</a:t>
            </a:r>
            <a:r>
              <a:rPr lang="zh-TW" altLang="zh-TW" sz="2800" dirty="0" smtClean="0">
                <a:latin typeface="+mj-ea"/>
                <a:ea typeface="+mj-ea"/>
              </a:rPr>
              <a:t>附</a:t>
            </a:r>
            <a:r>
              <a:rPr lang="zh-TW" altLang="en-US" sz="2800" dirty="0" smtClean="0">
                <a:latin typeface="+mj-ea"/>
                <a:ea typeface="+mj-ea"/>
              </a:rPr>
              <a:t>：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355600" indent="-355600" algn="just"/>
            <a:r>
              <a:rPr lang="zh-TW" altLang="en-US" sz="2800" dirty="0" smtClean="0">
                <a:latin typeface="+mj-ea"/>
                <a:ea typeface="+mj-ea"/>
              </a:rPr>
              <a:t>     </a:t>
            </a:r>
            <a:r>
              <a:rPr lang="zh-TW" altLang="zh-TW" sz="2800" dirty="0" smtClean="0">
                <a:latin typeface="+mj-ea"/>
                <a:ea typeface="+mj-ea"/>
              </a:rPr>
              <a:t>『</a:t>
            </a:r>
            <a:r>
              <a:rPr lang="zh-TW" altLang="zh-TW" sz="2800" dirty="0">
                <a:latin typeface="+mj-ea"/>
                <a:ea typeface="+mj-ea"/>
              </a:rPr>
              <a:t>經費核定</a:t>
            </a:r>
            <a:r>
              <a:rPr lang="zh-TW" altLang="zh-TW" sz="2800" b="1" dirty="0">
                <a:solidFill>
                  <a:srgbClr val="FF0000"/>
                </a:solidFill>
                <a:latin typeface="+mj-ea"/>
                <a:ea typeface="+mj-ea"/>
              </a:rPr>
              <a:t>總表</a:t>
            </a:r>
            <a:r>
              <a:rPr lang="zh-TW" altLang="zh-TW" sz="2800" dirty="0">
                <a:latin typeface="+mj-ea"/>
                <a:ea typeface="+mj-ea"/>
              </a:rPr>
              <a:t>』及</a:t>
            </a:r>
            <a:r>
              <a:rPr lang="zh-TW" altLang="zh-TW" sz="2800" b="1" dirty="0">
                <a:solidFill>
                  <a:srgbClr val="FF0000"/>
                </a:solidFill>
                <a:latin typeface="+mj-ea"/>
                <a:ea typeface="+mj-ea"/>
              </a:rPr>
              <a:t>各年</a:t>
            </a:r>
            <a:r>
              <a:rPr lang="zh-TW" altLang="zh-TW" sz="2800" b="1" dirty="0">
                <a:latin typeface="+mj-ea"/>
                <a:ea typeface="+mj-ea"/>
              </a:rPr>
              <a:t>『經費核定清單</a:t>
            </a:r>
            <a:r>
              <a:rPr lang="zh-TW" altLang="zh-TW" sz="2800" b="1" dirty="0" smtClean="0">
                <a:latin typeface="+mj-ea"/>
                <a:ea typeface="+mj-ea"/>
              </a:rPr>
              <a:t>』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advTm="4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weng\Desktop\3-fin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4752528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48464" y="6407944"/>
            <a:ext cx="365760" cy="365125"/>
          </a:xfrm>
        </p:spPr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83568" y="548680"/>
            <a:ext cx="78488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+mj-ea"/>
                <a:ea typeface="+mj-ea"/>
              </a:rPr>
              <a:t>財務處網頁</a:t>
            </a:r>
            <a:r>
              <a:rPr lang="en-US" altLang="zh-TW" sz="3600" dirty="0" smtClean="0">
                <a:latin typeface="+mj-ea"/>
                <a:ea typeface="+mj-ea"/>
              </a:rPr>
              <a:t>-</a:t>
            </a:r>
            <a:r>
              <a:rPr lang="zh-TW" altLang="en-US" sz="3600" dirty="0" smtClean="0">
                <a:latin typeface="+mj-ea"/>
                <a:ea typeface="+mj-ea"/>
              </a:rPr>
              <a:t>科技部研究計畫結案介紹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advTm="1205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/>
          <p:cNvSpPr txBox="1">
            <a:spLocks noGrp="1"/>
          </p:cNvSpPr>
          <p:nvPr/>
        </p:nvSpPr>
        <p:spPr bwMode="auto">
          <a:xfrm>
            <a:off x="8640960" y="6356176"/>
            <a:ext cx="467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F2F6AA5B-4781-4A7C-9B2D-E04899DCFCDB}" type="slidenum">
              <a:rPr kumimoji="0" lang="en-US" altLang="zh-TW" sz="1400">
                <a:latin typeface="Helvetica" pitchFamily="34" charset="0"/>
              </a:rPr>
              <a:pPr algn="ctr"/>
              <a:t>20</a:t>
            </a:fld>
            <a:endParaRPr kumimoji="0" lang="en-US" altLang="zh-TW" sz="1400" dirty="0">
              <a:latin typeface="Helvetica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12568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79512" y="5589240"/>
            <a:ext cx="1296144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爆炸 1 7"/>
          <p:cNvSpPr/>
          <p:nvPr/>
        </p:nvSpPr>
        <p:spPr>
          <a:xfrm rot="21047951">
            <a:off x="253358" y="184168"/>
            <a:ext cx="1944216" cy="108012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6" name="橢圓 5"/>
          <p:cNvSpPr/>
          <p:nvPr/>
        </p:nvSpPr>
        <p:spPr>
          <a:xfrm>
            <a:off x="321668" y="1340768"/>
            <a:ext cx="1296144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advTm="691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 txBox="1">
            <a:spLocks noGrp="1"/>
          </p:cNvSpPr>
          <p:nvPr/>
        </p:nvSpPr>
        <p:spPr bwMode="auto">
          <a:xfrm>
            <a:off x="8711952" y="6400800"/>
            <a:ext cx="4320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49DC50AC-A07D-4028-BB40-CBE369786060}" type="slidenum">
              <a:rPr kumimoji="0" lang="en-US" altLang="zh-TW" sz="1400">
                <a:latin typeface="Helvetica" pitchFamily="34" charset="0"/>
              </a:rPr>
              <a:pPr algn="ctr"/>
              <a:t>21</a:t>
            </a:fld>
            <a:endParaRPr kumimoji="0" lang="en-US" altLang="zh-TW" sz="1400" dirty="0">
              <a:latin typeface="Helvetica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84576"/>
          </a:xfrm>
          <a:prstGeom prst="rect">
            <a:avLst/>
          </a:prstGeom>
        </p:spPr>
      </p:pic>
      <p:sp>
        <p:nvSpPr>
          <p:cNvPr id="5" name="爆炸 1 4"/>
          <p:cNvSpPr/>
          <p:nvPr/>
        </p:nvSpPr>
        <p:spPr>
          <a:xfrm rot="1257203">
            <a:off x="7293134" y="106896"/>
            <a:ext cx="1944216" cy="108012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6" name="橢圓 5"/>
          <p:cNvSpPr/>
          <p:nvPr/>
        </p:nvSpPr>
        <p:spPr>
          <a:xfrm>
            <a:off x="179512" y="5589240"/>
            <a:ext cx="1296144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advTm="1245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投影片編號版面配置區 5"/>
          <p:cNvSpPr txBox="1">
            <a:spLocks noGrp="1"/>
          </p:cNvSpPr>
          <p:nvPr/>
        </p:nvSpPr>
        <p:spPr bwMode="auto">
          <a:xfrm>
            <a:off x="8639944" y="6237312"/>
            <a:ext cx="5040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46827AE2-67B2-412F-8282-F5E661418B73}" type="slidenum">
              <a:rPr kumimoji="0" lang="en-US" altLang="zh-TW" sz="1400">
                <a:latin typeface="Helvetica" pitchFamily="34" charset="0"/>
              </a:rPr>
              <a:pPr algn="ctr"/>
              <a:t>22</a:t>
            </a:fld>
            <a:endParaRPr kumimoji="0" lang="en-US" altLang="zh-TW" sz="1400" dirty="0">
              <a:latin typeface="Helvetica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84576"/>
          </a:xfrm>
          <a:prstGeom prst="rect">
            <a:avLst/>
          </a:prstGeom>
        </p:spPr>
      </p:pic>
      <p:sp>
        <p:nvSpPr>
          <p:cNvPr id="5" name="爆炸 1 4"/>
          <p:cNvSpPr/>
          <p:nvPr/>
        </p:nvSpPr>
        <p:spPr>
          <a:xfrm rot="1319361">
            <a:off x="7295786" y="215356"/>
            <a:ext cx="1944216" cy="108012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6" name="橢圓 5"/>
          <p:cNvSpPr/>
          <p:nvPr/>
        </p:nvSpPr>
        <p:spPr>
          <a:xfrm>
            <a:off x="179512" y="5589240"/>
            <a:ext cx="1296144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advTm="6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圖片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投影片編號版面配置區 5"/>
          <p:cNvSpPr txBox="1">
            <a:spLocks noGrp="1"/>
          </p:cNvSpPr>
          <p:nvPr/>
        </p:nvSpPr>
        <p:spPr bwMode="auto">
          <a:xfrm>
            <a:off x="8711952" y="6400800"/>
            <a:ext cx="4320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27F59C44-4430-4A7E-A400-A1D6289DAA01}" type="slidenum">
              <a:rPr kumimoji="0" lang="en-US" altLang="zh-TW" sz="1400">
                <a:latin typeface="Helvetica" pitchFamily="34" charset="0"/>
              </a:rPr>
              <a:pPr algn="ctr"/>
              <a:t>23</a:t>
            </a:fld>
            <a:endParaRPr kumimoji="0" lang="en-US" altLang="zh-TW" sz="1400" dirty="0">
              <a:latin typeface="Helvetica" pitchFamily="34" charset="0"/>
            </a:endParaRPr>
          </a:p>
        </p:txBody>
      </p:sp>
      <p:sp>
        <p:nvSpPr>
          <p:cNvPr id="18" name="爆炸 1 17"/>
          <p:cNvSpPr/>
          <p:nvPr/>
        </p:nvSpPr>
        <p:spPr>
          <a:xfrm rot="21047951">
            <a:off x="792961" y="131762"/>
            <a:ext cx="2188532" cy="643727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5" name="橢圓 4"/>
          <p:cNvSpPr/>
          <p:nvPr/>
        </p:nvSpPr>
        <p:spPr>
          <a:xfrm>
            <a:off x="3635896" y="4437112"/>
            <a:ext cx="3240360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908326"/>
      </p:ext>
    </p:extLst>
  </p:cSld>
  <p:clrMapOvr>
    <a:masterClrMapping/>
  </p:clrMapOvr>
  <p:transition advTm="1500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24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88224" y="5733256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步驟五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67544" y="766445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研究計畫結案程序檢核</a:t>
            </a:r>
            <a:r>
              <a:rPr lang="zh-TW" altLang="zh-TW" sz="3600" dirty="0" smtClean="0"/>
              <a:t>表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9552" y="1988840"/>
            <a:ext cx="820891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zh-TW" sz="2800" dirty="0" smtClean="0">
                <a:latin typeface="+mj-ea"/>
                <a:ea typeface="+mj-ea"/>
              </a:rPr>
              <a:t>『補助專題研究計畫經費支出用途變更彙報表』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          </a:t>
            </a:r>
            <a:r>
              <a:rPr lang="zh-TW" altLang="zh-TW" sz="2800" dirty="0" smtClean="0">
                <a:latin typeface="+mj-ea"/>
                <a:ea typeface="+mj-ea"/>
              </a:rPr>
              <a:t>自</a:t>
            </a:r>
            <a:r>
              <a:rPr lang="en-US" altLang="zh-TW" sz="2800" dirty="0" smtClean="0">
                <a:latin typeface="+mj-ea"/>
                <a:ea typeface="+mj-ea"/>
              </a:rPr>
              <a:t>101</a:t>
            </a:r>
            <a:r>
              <a:rPr lang="zh-TW" altLang="zh-TW" sz="2800" dirty="0" smtClean="0">
                <a:latin typeface="+mj-ea"/>
                <a:ea typeface="+mj-ea"/>
              </a:rPr>
              <a:t>年</a:t>
            </a:r>
            <a:r>
              <a:rPr lang="en-US" altLang="zh-TW" sz="2800" dirty="0" smtClean="0">
                <a:latin typeface="+mj-ea"/>
                <a:ea typeface="+mj-ea"/>
              </a:rPr>
              <a:t>8</a:t>
            </a:r>
            <a:r>
              <a:rPr lang="zh-TW" altLang="zh-TW" sz="2800" dirty="0" smtClean="0">
                <a:latin typeface="+mj-ea"/>
                <a:ea typeface="+mj-ea"/>
              </a:rPr>
              <a:t>月始適用。 </a:t>
            </a:r>
          </a:p>
          <a:p>
            <a:r>
              <a:rPr lang="en-US" altLang="zh-TW" sz="2400" dirty="0" smtClean="0">
                <a:latin typeface="+mj-ea"/>
                <a:ea typeface="+mj-ea"/>
              </a:rPr>
              <a:t>    </a:t>
            </a:r>
            <a:r>
              <a:rPr lang="en-US" altLang="zh-TW" sz="2300" dirty="0" smtClean="0">
                <a:latin typeface="+mj-ea"/>
                <a:ea typeface="+mj-ea"/>
              </a:rPr>
              <a:t> &lt;</a:t>
            </a:r>
            <a:r>
              <a:rPr lang="zh-TW" altLang="zh-TW" sz="2300" dirty="0" smtClean="0">
                <a:latin typeface="+mj-ea"/>
                <a:ea typeface="+mj-ea"/>
              </a:rPr>
              <a:t>說明</a:t>
            </a:r>
            <a:r>
              <a:rPr lang="en-US" altLang="zh-TW" sz="2300" dirty="0" smtClean="0">
                <a:latin typeface="+mj-ea"/>
                <a:ea typeface="+mj-ea"/>
              </a:rPr>
              <a:t>&gt;</a:t>
            </a:r>
          </a:p>
          <a:p>
            <a:r>
              <a:rPr lang="zh-TW" altLang="en-US" sz="2300" dirty="0" smtClean="0">
                <a:latin typeface="+mj-ea"/>
                <a:ea typeface="+mj-ea"/>
              </a:rPr>
              <a:t>         </a:t>
            </a:r>
            <a:r>
              <a:rPr lang="zh-TW" altLang="zh-TW" sz="2300" dirty="0" smtClean="0">
                <a:latin typeface="+mj-ea"/>
                <a:ea typeface="+mj-ea"/>
              </a:rPr>
              <a:t>若有下列變更事項者，需填報『補助專題研究計畫經費</a:t>
            </a:r>
            <a:endParaRPr lang="en-US" altLang="zh-TW" sz="2300" dirty="0" smtClean="0">
              <a:latin typeface="+mj-ea"/>
              <a:ea typeface="+mj-ea"/>
            </a:endParaRPr>
          </a:p>
          <a:p>
            <a:r>
              <a:rPr lang="zh-TW" altLang="en-US" sz="2300" dirty="0" smtClean="0">
                <a:latin typeface="+mj-ea"/>
                <a:ea typeface="+mj-ea"/>
              </a:rPr>
              <a:t>         </a:t>
            </a:r>
            <a:r>
              <a:rPr lang="zh-TW" altLang="zh-TW" sz="2300" dirty="0" smtClean="0">
                <a:latin typeface="+mj-ea"/>
                <a:ea typeface="+mj-ea"/>
              </a:rPr>
              <a:t>支出用途變更彙報表』： </a:t>
            </a:r>
          </a:p>
          <a:p>
            <a:r>
              <a:rPr lang="en-US" altLang="zh-TW" sz="2300" dirty="0" smtClean="0">
                <a:latin typeface="+mj-ea"/>
                <a:ea typeface="+mj-ea"/>
              </a:rPr>
              <a:t>       </a:t>
            </a:r>
            <a:r>
              <a:rPr lang="zh-TW" altLang="en-US" sz="2300" dirty="0" smtClean="0">
                <a:latin typeface="+mj-ea"/>
                <a:ea typeface="+mj-ea"/>
              </a:rPr>
              <a:t>     </a:t>
            </a:r>
            <a:r>
              <a:rPr lang="en-US" altLang="zh-TW" sz="2300" dirty="0" smtClean="0">
                <a:latin typeface="+mj-ea"/>
                <a:ea typeface="+mj-ea"/>
              </a:rPr>
              <a:t>1</a:t>
            </a:r>
            <a:r>
              <a:rPr lang="zh-TW" altLang="zh-TW" sz="2300" dirty="0" smtClean="0">
                <a:latin typeface="+mj-ea"/>
                <a:ea typeface="+mj-ea"/>
              </a:rPr>
              <a:t>、業務費項下助理人員類別變更、國際合作研究計畫</a:t>
            </a:r>
            <a:endParaRPr lang="en-US" altLang="zh-TW" sz="2300" dirty="0" smtClean="0">
              <a:latin typeface="+mj-ea"/>
              <a:ea typeface="+mj-ea"/>
            </a:endParaRPr>
          </a:p>
          <a:p>
            <a:r>
              <a:rPr lang="zh-TW" altLang="en-US" sz="2300" dirty="0" smtClean="0">
                <a:latin typeface="+mj-ea"/>
                <a:ea typeface="+mj-ea"/>
              </a:rPr>
              <a:t>                   </a:t>
            </a:r>
            <a:r>
              <a:rPr lang="zh-TW" altLang="zh-TW" sz="2300" dirty="0" smtClean="0">
                <a:latin typeface="+mj-ea"/>
                <a:ea typeface="+mj-ea"/>
              </a:rPr>
              <a:t>國外學者來臺費用項目新增或刪除</a:t>
            </a:r>
            <a:r>
              <a:rPr lang="zh-TW" altLang="zh-TW" sz="2300" b="1" dirty="0" smtClean="0">
                <a:solidFill>
                  <a:srgbClr val="FF0000"/>
                </a:solidFill>
                <a:latin typeface="+mj-ea"/>
                <a:ea typeface="+mj-ea"/>
              </a:rPr>
              <a:t>等</a:t>
            </a:r>
            <a:r>
              <a:rPr lang="zh-TW" altLang="zh-TW" sz="2300" dirty="0" smtClean="0">
                <a:latin typeface="+mj-ea"/>
                <a:ea typeface="+mj-ea"/>
              </a:rPr>
              <a:t>支出用途變更 </a:t>
            </a:r>
          </a:p>
          <a:p>
            <a:r>
              <a:rPr lang="en-US" altLang="zh-TW" sz="2300" dirty="0" smtClean="0">
                <a:latin typeface="+mj-ea"/>
                <a:ea typeface="+mj-ea"/>
              </a:rPr>
              <a:t>       </a:t>
            </a:r>
            <a:r>
              <a:rPr lang="zh-TW" altLang="en-US" sz="2300" dirty="0" smtClean="0">
                <a:latin typeface="+mj-ea"/>
                <a:ea typeface="+mj-ea"/>
              </a:rPr>
              <a:t>     </a:t>
            </a:r>
            <a:r>
              <a:rPr lang="en-US" altLang="zh-TW" sz="2300" dirty="0" smtClean="0">
                <a:latin typeface="+mj-ea"/>
                <a:ea typeface="+mj-ea"/>
              </a:rPr>
              <a:t>2</a:t>
            </a:r>
            <a:r>
              <a:rPr lang="zh-TW" altLang="zh-TW" sz="2300" dirty="0" smtClean="0">
                <a:latin typeface="+mj-ea"/>
                <a:ea typeface="+mj-ea"/>
              </a:rPr>
              <a:t>、研究設備購置項目變更（不限金額） </a:t>
            </a:r>
          </a:p>
          <a:p>
            <a:r>
              <a:rPr lang="en-US" altLang="zh-TW" sz="2300" dirty="0" smtClean="0">
                <a:latin typeface="+mj-ea"/>
                <a:ea typeface="+mj-ea"/>
              </a:rPr>
              <a:t>       </a:t>
            </a:r>
            <a:r>
              <a:rPr lang="zh-TW" altLang="en-US" sz="2300" dirty="0" smtClean="0">
                <a:latin typeface="+mj-ea"/>
                <a:ea typeface="+mj-ea"/>
              </a:rPr>
              <a:t>     </a:t>
            </a:r>
            <a:r>
              <a:rPr lang="en-US" altLang="zh-TW" sz="2300" dirty="0" smtClean="0">
                <a:latin typeface="+mj-ea"/>
                <a:ea typeface="+mj-ea"/>
              </a:rPr>
              <a:t>3</a:t>
            </a:r>
            <a:r>
              <a:rPr lang="zh-TW" altLang="zh-TW" sz="2300" dirty="0" smtClean="0">
                <a:latin typeface="+mj-ea"/>
                <a:ea typeface="+mj-ea"/>
              </a:rPr>
              <a:t>、國外差旅費出國種類（移地研究、出席國際學術會</a:t>
            </a:r>
            <a:endParaRPr lang="en-US" altLang="zh-TW" sz="2300" dirty="0" smtClean="0">
              <a:latin typeface="+mj-ea"/>
              <a:ea typeface="+mj-ea"/>
            </a:endParaRPr>
          </a:p>
          <a:p>
            <a:r>
              <a:rPr lang="zh-TW" altLang="en-US" sz="2300" dirty="0" smtClean="0">
                <a:latin typeface="+mj-ea"/>
                <a:ea typeface="+mj-ea"/>
              </a:rPr>
              <a:t>                   </a:t>
            </a:r>
            <a:r>
              <a:rPr lang="zh-TW" altLang="zh-TW" sz="2300" dirty="0" smtClean="0">
                <a:latin typeface="+mj-ea"/>
                <a:ea typeface="+mj-ea"/>
              </a:rPr>
              <a:t>議、國際合作研究計畫）變更</a:t>
            </a:r>
            <a:endParaRPr lang="zh-TW" altLang="zh-TW" sz="2300" dirty="0">
              <a:latin typeface="+mj-ea"/>
              <a:ea typeface="+mj-ea"/>
            </a:endParaRPr>
          </a:p>
        </p:txBody>
      </p:sp>
      <p:sp>
        <p:nvSpPr>
          <p:cNvPr id="9" name="爆炸 1 8"/>
          <p:cNvSpPr/>
          <p:nvPr/>
        </p:nvSpPr>
        <p:spPr>
          <a:xfrm rot="426245">
            <a:off x="5825602" y="1413560"/>
            <a:ext cx="2952328" cy="659772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kumimoji="0" lang="zh-TW" altLang="en-US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製作一</a:t>
            </a:r>
            <a:r>
              <a:rPr kumimoji="0" lang="zh-TW" altLang="en-US" b="1" dirty="0" smtClean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式二份</a:t>
            </a:r>
            <a:endParaRPr kumimoji="0" lang="zh-TW" altLang="en-US" b="1" dirty="0">
              <a:ln>
                <a:solidFill>
                  <a:srgbClr val="FFFF99"/>
                </a:solidFill>
              </a:ln>
              <a:solidFill>
                <a:srgbClr val="FFFF99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zh-TW" altLang="en-US" dirty="0"/>
          </a:p>
        </p:txBody>
      </p:sp>
    </p:spTree>
    <p:custDataLst>
      <p:tags r:id="rId1"/>
    </p:custDataLst>
  </p:cSld>
  <p:clrMapOvr>
    <a:masterClrMapping/>
  </p:clrMapOvr>
  <p:transition advTm="2449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z="1400" smtClean="0"/>
              <a:pPr>
                <a:defRPr/>
              </a:pPr>
              <a:t>25</a:t>
            </a:fld>
            <a:endParaRPr lang="zh-TW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6588224" y="5733256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步驟六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67544" y="766445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研究計畫結案程序檢核</a:t>
            </a:r>
            <a:r>
              <a:rPr lang="zh-TW" altLang="zh-TW" sz="3600" dirty="0" smtClean="0"/>
              <a:t>表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1560" y="263691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zh-TW" sz="3000" dirty="0" smtClean="0">
                <a:latin typeface="+mj-ea"/>
                <a:ea typeface="+mj-ea"/>
              </a:rPr>
              <a:t>若有計畫變更，請附</a:t>
            </a:r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變更詳細清單</a:t>
            </a:r>
            <a:r>
              <a:rPr lang="zh-TW" altLang="zh-TW" sz="3000" dirty="0" smtClean="0">
                <a:latin typeface="+mj-ea"/>
                <a:ea typeface="+mj-ea"/>
              </a:rPr>
              <a:t>影本一份。</a:t>
            </a:r>
            <a:endParaRPr lang="en-US" altLang="zh-TW" sz="3000" dirty="0" smtClean="0">
              <a:latin typeface="+mj-ea"/>
              <a:ea typeface="+mj-ea"/>
            </a:endParaRPr>
          </a:p>
          <a:p>
            <a:pPr marL="712788" indent="-712788"/>
            <a:r>
              <a:rPr lang="zh-TW" altLang="en-US" sz="3000" dirty="0" smtClean="0">
                <a:latin typeface="+mj-ea"/>
                <a:ea typeface="+mj-ea"/>
              </a:rPr>
              <a:t>          </a:t>
            </a:r>
            <a:r>
              <a:rPr lang="en-US" altLang="zh-TW" sz="3000" b="1" dirty="0" smtClean="0">
                <a:latin typeface="+mj-ea"/>
                <a:ea typeface="+mj-ea"/>
              </a:rPr>
              <a:t>1</a:t>
            </a:r>
            <a:r>
              <a:rPr lang="zh-TW" altLang="zh-TW" sz="3000" b="1" dirty="0" smtClean="0">
                <a:latin typeface="+mj-ea"/>
                <a:ea typeface="+mj-ea"/>
              </a:rPr>
              <a:t>、科技部來文</a:t>
            </a:r>
            <a:r>
              <a:rPr lang="en-US" altLang="zh-TW" sz="3000" b="1" dirty="0" smtClean="0">
                <a:latin typeface="+mj-ea"/>
                <a:ea typeface="+mj-ea"/>
              </a:rPr>
              <a:t> </a:t>
            </a:r>
          </a:p>
          <a:p>
            <a:pPr marL="712788" indent="-712788"/>
            <a:r>
              <a:rPr lang="zh-TW" altLang="en-US" sz="3000" b="1" dirty="0" smtClean="0">
                <a:latin typeface="+mj-ea"/>
                <a:ea typeface="+mj-ea"/>
              </a:rPr>
              <a:t>          </a:t>
            </a:r>
            <a:r>
              <a:rPr lang="en-US" altLang="zh-TW" sz="3000" b="1" dirty="0" smtClean="0">
                <a:latin typeface="+mj-ea"/>
                <a:ea typeface="+mj-ea"/>
              </a:rPr>
              <a:t>2</a:t>
            </a:r>
            <a:r>
              <a:rPr lang="zh-TW" altLang="zh-TW" sz="3000" b="1" dirty="0" smtClean="0">
                <a:latin typeface="+mj-ea"/>
                <a:ea typeface="+mj-ea"/>
              </a:rPr>
              <a:t>、校內變更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pPr marL="712788" indent="-712788"/>
            <a:r>
              <a:rPr lang="zh-TW" altLang="en-US" sz="3000" dirty="0" smtClean="0">
                <a:latin typeface="+mj-ea"/>
                <a:ea typeface="+mj-ea"/>
              </a:rPr>
              <a:t>         </a:t>
            </a:r>
            <a:r>
              <a:rPr lang="en-US" altLang="zh-TW" sz="3000" dirty="0" smtClean="0">
                <a:latin typeface="+mj-ea"/>
                <a:ea typeface="+mj-ea"/>
              </a:rPr>
              <a:t>(</a:t>
            </a:r>
            <a:r>
              <a:rPr lang="zh-TW" altLang="zh-TW" sz="3000" dirty="0" smtClean="0">
                <a:latin typeface="+mj-ea"/>
                <a:ea typeface="+mj-ea"/>
              </a:rPr>
              <a:t>至</a:t>
            </a:r>
            <a:r>
              <a:rPr lang="zh-TW" altLang="zh-TW" sz="3000" b="1" dirty="0" smtClean="0">
                <a:solidFill>
                  <a:srgbClr val="FF0000"/>
                </a:solidFill>
                <a:latin typeface="+mj-ea"/>
                <a:ea typeface="+mj-ea"/>
              </a:rPr>
              <a:t>研發處研究管理系統查詢並列印</a:t>
            </a:r>
            <a:r>
              <a:rPr lang="en-US" altLang="zh-TW" sz="3000" dirty="0" smtClean="0">
                <a:latin typeface="+mj-ea"/>
                <a:ea typeface="+mj-ea"/>
              </a:rPr>
              <a:t>)</a:t>
            </a:r>
            <a:r>
              <a:rPr lang="zh-TW" altLang="en-US" sz="3000" dirty="0" smtClean="0">
                <a:latin typeface="+mj-ea"/>
                <a:ea typeface="+mj-ea"/>
              </a:rPr>
              <a:t> </a:t>
            </a:r>
            <a:endParaRPr lang="zh-TW" altLang="zh-TW" sz="3000" dirty="0"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advTm="81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ng\Desktop\圖片12.jpg"/>
          <p:cNvPicPr>
            <a:picLocks noChangeAspect="1" noChangeArrowheads="1"/>
          </p:cNvPicPr>
          <p:nvPr/>
        </p:nvPicPr>
        <p:blipFill rotWithShape="1">
          <a:blip r:embed="rId3" cstate="print"/>
          <a:srcRect l="1801" t="2899" r="1801" b="1449"/>
          <a:stretch/>
        </p:blipFill>
        <p:spPr bwMode="auto">
          <a:xfrm>
            <a:off x="0" y="1628800"/>
            <a:ext cx="9143999" cy="4752528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06991" y="6481616"/>
            <a:ext cx="437009" cy="365125"/>
          </a:xfrm>
        </p:spPr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z="1400" smtClean="0"/>
              <a:pPr>
                <a:defRPr/>
              </a:pPr>
              <a:t>26</a:t>
            </a:fld>
            <a:endParaRPr lang="zh-TW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630296" y="260648"/>
            <a:ext cx="723629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 smtClean="0"/>
              <a:t>行政院國家科學委員會 </a:t>
            </a:r>
          </a:p>
          <a:p>
            <a:pPr algn="ctr"/>
            <a:r>
              <a:rPr lang="zh-TW" altLang="zh-TW" sz="2800" dirty="0"/>
              <a:t>補助專題研究計畫經費支出用途變更彙報表</a:t>
            </a:r>
            <a:endParaRPr lang="zh-TW" altLang="en-US" sz="2800" dirty="0"/>
          </a:p>
        </p:txBody>
      </p:sp>
      <p:sp>
        <p:nvSpPr>
          <p:cNvPr id="7" name="爆炸 1 6"/>
          <p:cNvSpPr/>
          <p:nvPr/>
        </p:nvSpPr>
        <p:spPr>
          <a:xfrm rot="21047951">
            <a:off x="-62341" y="1347466"/>
            <a:ext cx="1944216" cy="734065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8" name="流程圖: 接點 7"/>
          <p:cNvSpPr/>
          <p:nvPr/>
        </p:nvSpPr>
        <p:spPr>
          <a:xfrm>
            <a:off x="1907704" y="5805264"/>
            <a:ext cx="504056" cy="3600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印</a:t>
            </a:r>
            <a:endParaRPr lang="zh-TW" altLang="en-US" sz="2800" b="1" dirty="0"/>
          </a:p>
        </p:txBody>
      </p:sp>
      <p:sp>
        <p:nvSpPr>
          <p:cNvPr id="9" name="流程圖: 接點 8"/>
          <p:cNvSpPr/>
          <p:nvPr/>
        </p:nvSpPr>
        <p:spPr>
          <a:xfrm>
            <a:off x="4427984" y="5805264"/>
            <a:ext cx="504056" cy="3600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印</a:t>
            </a:r>
            <a:endParaRPr lang="zh-TW" altLang="en-US" sz="2800" b="1" dirty="0"/>
          </a:p>
        </p:txBody>
      </p:sp>
      <p:sp>
        <p:nvSpPr>
          <p:cNvPr id="10" name="爆炸 1 9"/>
          <p:cNvSpPr/>
          <p:nvPr/>
        </p:nvSpPr>
        <p:spPr>
          <a:xfrm rot="426245">
            <a:off x="6540631" y="1427019"/>
            <a:ext cx="2901927" cy="574958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kumimoji="0" lang="zh-TW" altLang="en-US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製作一</a:t>
            </a:r>
            <a:r>
              <a:rPr kumimoji="0" lang="zh-TW" altLang="en-US" b="1" dirty="0" smtClean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式二份</a:t>
            </a:r>
            <a:endParaRPr kumimoji="0" lang="zh-TW" altLang="en-US" b="1" dirty="0">
              <a:ln>
                <a:solidFill>
                  <a:srgbClr val="FFFF99"/>
                </a:solidFill>
              </a:ln>
              <a:solidFill>
                <a:srgbClr val="FFFF99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zh-TW" altLang="en-US" dirty="0"/>
          </a:p>
        </p:txBody>
      </p:sp>
    </p:spTree>
    <p:custDataLst>
      <p:tags r:id="rId1"/>
    </p:custDataLst>
  </p:cSld>
  <p:clrMapOvr>
    <a:masterClrMapping/>
  </p:clrMapOvr>
  <p:transition advTm="801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No=MO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投影片編號版面配置區 5"/>
          <p:cNvSpPr txBox="1">
            <a:spLocks noGrp="1"/>
          </p:cNvSpPr>
          <p:nvPr/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7C3FA6-1396-46BE-B660-660B88EC8230}" type="slidenum">
              <a:rPr kumimoji="0" lang="en-US" altLang="zh-TW" sz="1400">
                <a:latin typeface="Helvetica" pitchFamily="34" charset="0"/>
              </a:rPr>
              <a:pPr algn="r"/>
              <a:t>27</a:t>
            </a:fld>
            <a:endParaRPr kumimoji="0" lang="en-US" altLang="zh-TW" sz="1400">
              <a:latin typeface="Helvetica" pitchFamily="34" charset="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-180975" y="0"/>
            <a:ext cx="4248150" cy="10525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CC0066"/>
                </a:solidFill>
              </a:ln>
            </a:endParaRPr>
          </a:p>
        </p:txBody>
      </p:sp>
      <p:sp>
        <p:nvSpPr>
          <p:cNvPr id="7" name="爆炸 1 6"/>
          <p:cNvSpPr/>
          <p:nvPr/>
        </p:nvSpPr>
        <p:spPr>
          <a:xfrm rot="462214">
            <a:off x="7136164" y="890139"/>
            <a:ext cx="1944216" cy="108012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283968" y="620688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校內變更</a:t>
            </a:r>
            <a:endParaRPr lang="zh-TW" altLang="en-US" sz="3600" dirty="0"/>
          </a:p>
        </p:txBody>
      </p:sp>
    </p:spTree>
    <p:custDataLst>
      <p:tags r:id="rId1"/>
    </p:custDataLst>
  </p:cSld>
  <p:clrMapOvr>
    <a:masterClrMapping/>
  </p:clrMapOvr>
  <p:transition advTm="443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88224" y="5733256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步驟七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67544" y="766445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研究計畫結案程序檢核</a:t>
            </a:r>
            <a:r>
              <a:rPr lang="zh-TW" altLang="zh-TW" sz="3600" dirty="0" smtClean="0"/>
              <a:t>表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1560" y="2063457"/>
            <a:ext cx="784887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u"/>
            </a:pPr>
            <a:r>
              <a:rPr lang="zh-TW" altLang="zh-TW" sz="2800" dirty="0" smtClean="0">
                <a:latin typeface="+mj-ea"/>
                <a:ea typeface="+mj-ea"/>
              </a:rPr>
              <a:t>主持人、專</a:t>
            </a:r>
            <a:r>
              <a:rPr lang="en-US" altLang="zh-TW" sz="2800" dirty="0" smtClean="0">
                <a:latin typeface="+mj-ea"/>
                <a:ea typeface="+mj-ea"/>
              </a:rPr>
              <a:t>/</a:t>
            </a:r>
            <a:r>
              <a:rPr lang="zh-TW" altLang="zh-TW" sz="2800" dirty="0" smtClean="0">
                <a:latin typeface="+mj-ea"/>
                <a:ea typeface="+mj-ea"/>
              </a:rPr>
              <a:t>兼任助理薪</a:t>
            </a:r>
          </a:p>
          <a:p>
            <a:pPr lvl="0"/>
            <a:r>
              <a:rPr lang="zh-TW" altLang="en-US" sz="2800" dirty="0" smtClean="0">
                <a:latin typeface="+mj-ea"/>
                <a:ea typeface="+mj-ea"/>
              </a:rPr>
              <a:t>  </a:t>
            </a:r>
            <a:r>
              <a:rPr lang="en-US" altLang="zh-TW" sz="2500" dirty="0" smtClean="0">
                <a:latin typeface="+mj-ea"/>
                <a:ea typeface="+mj-ea"/>
              </a:rPr>
              <a:t>1</a:t>
            </a:r>
            <a:r>
              <a:rPr lang="zh-TW" altLang="en-US" sz="2500" dirty="0" smtClean="0">
                <a:latin typeface="+mj-ea"/>
                <a:ea typeface="+mj-ea"/>
              </a:rPr>
              <a:t>、</a:t>
            </a:r>
            <a:r>
              <a:rPr lang="zh-TW" altLang="zh-TW" sz="2500" dirty="0" smtClean="0">
                <a:latin typeface="+mj-ea"/>
                <a:ea typeface="+mj-ea"/>
              </a:rPr>
              <a:t>依薪資類別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逐月填寫『會２付款憑單</a:t>
            </a:r>
            <a:r>
              <a:rPr lang="zh-TW" altLang="zh-TW" sz="2500" dirty="0" smtClean="0">
                <a:latin typeface="+mj-ea"/>
                <a:ea typeface="+mj-ea"/>
              </a:rPr>
              <a:t>』一式一份 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2</a:t>
            </a:r>
            <a:r>
              <a:rPr lang="zh-TW" altLang="zh-TW" sz="2500" dirty="0" smtClean="0">
                <a:latin typeface="+mj-ea"/>
                <a:ea typeface="+mj-ea"/>
              </a:rPr>
              <a:t>、戶籍地址：請務必載明（區、里、鄰） 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3</a:t>
            </a:r>
            <a:r>
              <a:rPr lang="zh-TW" altLang="zh-TW" sz="2500" dirty="0" smtClean="0">
                <a:latin typeface="+mj-ea"/>
                <a:ea typeface="+mj-ea"/>
              </a:rPr>
              <a:t>、收據內填寫□年□月□日 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 </a:t>
            </a:r>
            <a:r>
              <a:rPr lang="zh-TW" altLang="en-US" sz="2500" dirty="0" smtClean="0">
                <a:latin typeface="+mj-ea"/>
                <a:ea typeface="+mj-ea"/>
              </a:rPr>
              <a:t>       </a:t>
            </a:r>
            <a:r>
              <a:rPr lang="zh-TW" altLang="zh-TW" sz="2500" dirty="0" smtClean="0">
                <a:latin typeface="+mj-ea"/>
                <a:ea typeface="+mj-ea"/>
              </a:rPr>
              <a:t>如：</a:t>
            </a:r>
            <a:r>
              <a:rPr lang="en-US" altLang="zh-TW" sz="2500" dirty="0" smtClean="0">
                <a:latin typeface="+mj-ea"/>
                <a:ea typeface="+mj-ea"/>
              </a:rPr>
              <a:t>101/11</a:t>
            </a:r>
            <a:r>
              <a:rPr lang="zh-TW" altLang="zh-TW" sz="2500" dirty="0" smtClean="0">
                <a:latin typeface="+mj-ea"/>
                <a:ea typeface="+mj-ea"/>
              </a:rPr>
              <a:t>研究助理薪 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       </a:t>
            </a:r>
            <a:r>
              <a:rPr lang="zh-TW" altLang="en-US" sz="2500" dirty="0" smtClean="0">
                <a:latin typeface="+mj-ea"/>
                <a:ea typeface="+mj-ea"/>
              </a:rPr>
              <a:t>       </a:t>
            </a:r>
            <a:r>
              <a:rPr lang="zh-TW" altLang="zh-TW" sz="2500" dirty="0" smtClean="0">
                <a:latin typeface="+mj-ea"/>
                <a:ea typeface="+mj-ea"/>
              </a:rPr>
              <a:t>請填寫</a:t>
            </a:r>
            <a:r>
              <a:rPr lang="en-US" altLang="zh-TW" sz="2500" dirty="0" smtClean="0">
                <a:latin typeface="+mj-ea"/>
                <a:ea typeface="+mj-ea"/>
              </a:rPr>
              <a:t>101</a:t>
            </a:r>
            <a:r>
              <a:rPr lang="zh-TW" altLang="zh-TW" sz="2500" dirty="0" smtClean="0">
                <a:latin typeface="+mj-ea"/>
                <a:ea typeface="+mj-ea"/>
              </a:rPr>
              <a:t>年</a:t>
            </a:r>
            <a:r>
              <a:rPr lang="en-US" altLang="zh-TW" sz="2500" dirty="0" smtClean="0">
                <a:latin typeface="+mj-ea"/>
                <a:ea typeface="+mj-ea"/>
              </a:rPr>
              <a:t>11</a:t>
            </a:r>
            <a:r>
              <a:rPr lang="zh-TW" altLang="zh-TW" sz="2500" dirty="0" smtClean="0">
                <a:latin typeface="+mj-ea"/>
                <a:ea typeface="+mj-ea"/>
              </a:rPr>
              <a:t>月</a:t>
            </a:r>
            <a:r>
              <a:rPr lang="en-US" altLang="zh-TW" sz="2500" dirty="0" smtClean="0">
                <a:latin typeface="+mj-ea"/>
                <a:ea typeface="+mj-ea"/>
              </a:rPr>
              <a:t>16</a:t>
            </a:r>
            <a:r>
              <a:rPr lang="zh-TW" altLang="zh-TW" sz="2500" dirty="0" smtClean="0">
                <a:latin typeface="+mj-ea"/>
                <a:ea typeface="+mj-ea"/>
              </a:rPr>
              <a:t>日；日期統一填寫為每月</a:t>
            </a:r>
            <a:endParaRPr lang="en-US" altLang="zh-TW" sz="2500" dirty="0" smtClean="0">
              <a:latin typeface="+mj-ea"/>
              <a:ea typeface="+mj-ea"/>
            </a:endParaRPr>
          </a:p>
          <a:p>
            <a:r>
              <a:rPr lang="zh-TW" altLang="en-US" sz="2500" dirty="0" smtClean="0">
                <a:latin typeface="+mj-ea"/>
                <a:ea typeface="+mj-ea"/>
              </a:rPr>
              <a:t>                </a:t>
            </a:r>
            <a:r>
              <a:rPr lang="zh-TW" altLang="zh-TW" sz="2500" dirty="0" smtClean="0">
                <a:latin typeface="+mj-ea"/>
                <a:ea typeface="+mj-ea"/>
              </a:rPr>
              <a:t>發薪日</a:t>
            </a:r>
            <a:r>
              <a:rPr lang="en-US" altLang="zh-TW" sz="2500" dirty="0" smtClean="0">
                <a:latin typeface="+mj-ea"/>
                <a:ea typeface="+mj-ea"/>
              </a:rPr>
              <a:t>(16</a:t>
            </a:r>
            <a:r>
              <a:rPr lang="zh-TW" altLang="zh-TW" sz="2500" dirty="0" smtClean="0">
                <a:latin typeface="+mj-ea"/>
                <a:ea typeface="+mj-ea"/>
              </a:rPr>
              <a:t>日</a:t>
            </a:r>
            <a:r>
              <a:rPr lang="en-US" altLang="zh-TW" sz="2500" dirty="0" smtClean="0">
                <a:latin typeface="+mj-ea"/>
                <a:ea typeface="+mj-ea"/>
              </a:rPr>
              <a:t>) </a:t>
            </a:r>
            <a:endParaRPr lang="zh-TW" altLang="zh-TW" sz="25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advTm="845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5104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06991" y="6492875"/>
            <a:ext cx="437009" cy="365125"/>
          </a:xfrm>
        </p:spPr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z="1400" smtClean="0"/>
              <a:pPr>
                <a:defRPr/>
              </a:pPr>
              <a:t>29</a:t>
            </a:fld>
            <a:endParaRPr lang="zh-TW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2276896" y="2830277"/>
            <a:ext cx="230425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858048" y="2564904"/>
            <a:ext cx="151216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556816" y="3645024"/>
            <a:ext cx="3744416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接點 6"/>
          <p:cNvSpPr/>
          <p:nvPr/>
        </p:nvSpPr>
        <p:spPr>
          <a:xfrm>
            <a:off x="2915816" y="3284984"/>
            <a:ext cx="216024" cy="288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8" name="流程圖: 接點 7"/>
          <p:cNvSpPr/>
          <p:nvPr/>
        </p:nvSpPr>
        <p:spPr>
          <a:xfrm>
            <a:off x="3275856" y="1985351"/>
            <a:ext cx="504056" cy="5040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9" name="流程圖: 接點 8"/>
          <p:cNvSpPr/>
          <p:nvPr/>
        </p:nvSpPr>
        <p:spPr>
          <a:xfrm>
            <a:off x="2276896" y="1979588"/>
            <a:ext cx="504056" cy="5040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10" name="流程圖: 接點 9"/>
          <p:cNvSpPr/>
          <p:nvPr/>
        </p:nvSpPr>
        <p:spPr>
          <a:xfrm>
            <a:off x="1349367" y="1973195"/>
            <a:ext cx="504056" cy="5040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2" y="2852936"/>
            <a:ext cx="159600" cy="18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2" y="3440894"/>
            <a:ext cx="159600" cy="180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2" y="3622156"/>
            <a:ext cx="159600" cy="18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40906"/>
            <a:ext cx="159600" cy="18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42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981950" y="6381328"/>
            <a:ext cx="1162050" cy="365125"/>
          </a:xfrm>
        </p:spPr>
        <p:txBody>
          <a:bodyPr/>
          <a:lstStyle/>
          <a:p>
            <a:pPr algn="r">
              <a:defRPr/>
            </a:pPr>
            <a:fld id="{BFE83F8E-A3ED-4A9F-BE80-66E9EA8D96CC}" type="slidenum">
              <a:rPr lang="zh-TW" altLang="en-US" smtClean="0"/>
              <a:pPr algn="r">
                <a:defRPr/>
              </a:pPr>
              <a:t>3</a:t>
            </a:fld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1640" y="332656"/>
            <a:ext cx="626469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科技部研究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案結案程序檢核</a:t>
            </a:r>
            <a:r>
              <a:rPr lang="zh-TW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表</a:t>
            </a:r>
            <a:endParaRPr lang="zh-TW" altLang="en-US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611560" y="1700808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注意事項</a:t>
            </a:r>
            <a:endParaRPr lang="zh-TW" altLang="en-US" sz="1600" dirty="0"/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611560" y="2204864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步驟一</a:t>
            </a:r>
            <a:endParaRPr lang="zh-TW" altLang="en-US" sz="1600" dirty="0"/>
          </a:p>
        </p:txBody>
      </p:sp>
      <p:sp>
        <p:nvSpPr>
          <p:cNvPr id="10" name="矩形 9">
            <a:hlinkClick r:id="rId5" action="ppaction://hlinksldjump"/>
          </p:cNvPr>
          <p:cNvSpPr/>
          <p:nvPr/>
        </p:nvSpPr>
        <p:spPr>
          <a:xfrm>
            <a:off x="611560" y="2708920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步驟二</a:t>
            </a:r>
            <a:endParaRPr lang="zh-TW" altLang="en-US" sz="1600" dirty="0"/>
          </a:p>
        </p:txBody>
      </p:sp>
      <p:sp>
        <p:nvSpPr>
          <p:cNvPr id="11" name="矩形 10">
            <a:hlinkClick r:id="rId6" action="ppaction://hlinksldjump"/>
          </p:cNvPr>
          <p:cNvSpPr/>
          <p:nvPr/>
        </p:nvSpPr>
        <p:spPr>
          <a:xfrm>
            <a:off x="611560" y="3068960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步驟三</a:t>
            </a:r>
            <a:endParaRPr lang="zh-TW" altLang="en-US" sz="1600" dirty="0"/>
          </a:p>
        </p:txBody>
      </p:sp>
      <p:sp>
        <p:nvSpPr>
          <p:cNvPr id="12" name="矩形 11">
            <a:hlinkClick r:id="rId7" action="ppaction://hlinksldjump"/>
          </p:cNvPr>
          <p:cNvSpPr/>
          <p:nvPr/>
        </p:nvSpPr>
        <p:spPr>
          <a:xfrm>
            <a:off x="611560" y="3429000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步驟四</a:t>
            </a:r>
            <a:endParaRPr lang="zh-TW" altLang="en-US" sz="1600" dirty="0"/>
          </a:p>
        </p:txBody>
      </p:sp>
      <p:sp>
        <p:nvSpPr>
          <p:cNvPr id="13" name="矩形 12">
            <a:hlinkClick r:id="rId8" action="ppaction://hlinksldjump"/>
          </p:cNvPr>
          <p:cNvSpPr/>
          <p:nvPr/>
        </p:nvSpPr>
        <p:spPr>
          <a:xfrm>
            <a:off x="611560" y="3789040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步驟五</a:t>
            </a:r>
            <a:endParaRPr lang="zh-TW" altLang="en-US" sz="1600" dirty="0"/>
          </a:p>
        </p:txBody>
      </p:sp>
      <p:sp>
        <p:nvSpPr>
          <p:cNvPr id="14" name="矩形 13">
            <a:hlinkClick r:id="rId9" action="ppaction://hlinksldjump"/>
          </p:cNvPr>
          <p:cNvSpPr/>
          <p:nvPr/>
        </p:nvSpPr>
        <p:spPr>
          <a:xfrm>
            <a:off x="611560" y="4149080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步驟六</a:t>
            </a:r>
            <a:endParaRPr lang="zh-TW" altLang="en-US" sz="1600" dirty="0"/>
          </a:p>
        </p:txBody>
      </p:sp>
      <p:sp>
        <p:nvSpPr>
          <p:cNvPr id="15" name="矩形 14">
            <a:hlinkClick r:id="rId10" action="ppaction://hlinksldjump"/>
          </p:cNvPr>
          <p:cNvSpPr/>
          <p:nvPr/>
        </p:nvSpPr>
        <p:spPr>
          <a:xfrm>
            <a:off x="611560" y="4509120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步驟七</a:t>
            </a:r>
            <a:endParaRPr lang="zh-TW" altLang="en-US" sz="1600" dirty="0"/>
          </a:p>
        </p:txBody>
      </p:sp>
      <p:sp>
        <p:nvSpPr>
          <p:cNvPr id="16" name="矩形 15">
            <a:hlinkClick r:id="rId11" action="ppaction://hlinksldjump"/>
          </p:cNvPr>
          <p:cNvSpPr/>
          <p:nvPr/>
        </p:nvSpPr>
        <p:spPr>
          <a:xfrm>
            <a:off x="611560" y="4869160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步驟八</a:t>
            </a:r>
            <a:endParaRPr lang="zh-TW" altLang="en-US" sz="1600" dirty="0"/>
          </a:p>
        </p:txBody>
      </p:sp>
      <p:sp>
        <p:nvSpPr>
          <p:cNvPr id="17" name="矩形 16">
            <a:hlinkClick r:id="rId12" action="ppaction://hlinksldjump"/>
          </p:cNvPr>
          <p:cNvSpPr/>
          <p:nvPr/>
        </p:nvSpPr>
        <p:spPr>
          <a:xfrm>
            <a:off x="611560" y="5229200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步驟九</a:t>
            </a:r>
            <a:endParaRPr lang="zh-TW" altLang="en-US" sz="1600" dirty="0"/>
          </a:p>
        </p:txBody>
      </p:sp>
      <p:sp>
        <p:nvSpPr>
          <p:cNvPr id="18" name="矩形 17">
            <a:hlinkClick r:id="rId13" action="ppaction://hlinksldjump"/>
          </p:cNvPr>
          <p:cNvSpPr/>
          <p:nvPr/>
        </p:nvSpPr>
        <p:spPr>
          <a:xfrm>
            <a:off x="611560" y="5589240"/>
            <a:ext cx="216024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1600" dirty="0" smtClean="0"/>
              <a:t>步驟十</a:t>
            </a:r>
            <a:endParaRPr lang="zh-TW" altLang="en-US" sz="1600" dirty="0"/>
          </a:p>
        </p:txBody>
      </p:sp>
      <p:pic>
        <p:nvPicPr>
          <p:cNvPr id="2050" name="Picture 2" descr="C:\Users\user\Desktop\研究案結案程序檢核表-NSC10405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5273" r="6487" b="7415"/>
          <a:stretch/>
        </p:blipFill>
        <p:spPr bwMode="auto">
          <a:xfrm>
            <a:off x="2915816" y="1052736"/>
            <a:ext cx="5976664" cy="5544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320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88224" y="5733256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步驟八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67544" y="766445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研究計畫結案程序檢核</a:t>
            </a:r>
            <a:r>
              <a:rPr lang="zh-TW" altLang="zh-TW" sz="3600" dirty="0" smtClean="0"/>
              <a:t>表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9552" y="1700809"/>
            <a:ext cx="81369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u"/>
            </a:pPr>
            <a:r>
              <a:rPr lang="zh-TW" altLang="zh-TW" sz="2800" dirty="0" smtClean="0">
                <a:latin typeface="+mj-ea"/>
                <a:ea typeface="+mj-ea"/>
              </a:rPr>
              <a:t>雇主負擔勞健保費用</a:t>
            </a:r>
            <a:r>
              <a:rPr lang="zh-TW" altLang="en-US" sz="2800" dirty="0" smtClean="0">
                <a:latin typeface="+mj-ea"/>
                <a:ea typeface="+mj-ea"/>
              </a:rPr>
              <a:t>填寫</a:t>
            </a:r>
            <a:endParaRPr lang="zh-TW" altLang="zh-TW" sz="28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   </a:t>
            </a:r>
            <a:r>
              <a:rPr lang="en-US" altLang="zh-TW" sz="2500" dirty="0" smtClean="0">
                <a:latin typeface="+mj-ea"/>
                <a:ea typeface="+mj-ea"/>
              </a:rPr>
              <a:t>1</a:t>
            </a:r>
            <a:r>
              <a:rPr lang="zh-TW" altLang="en-US" sz="2500" dirty="0" smtClean="0">
                <a:latin typeface="+mj-ea"/>
                <a:ea typeface="+mj-ea"/>
              </a:rPr>
              <a:t>、</a:t>
            </a:r>
            <a:r>
              <a:rPr lang="zh-TW" altLang="zh-TW" sz="2500" dirty="0" smtClean="0">
                <a:latin typeface="+mj-ea"/>
                <a:ea typeface="+mj-ea"/>
              </a:rPr>
              <a:t>請下載『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會１付款憑</a:t>
            </a:r>
            <a:r>
              <a:rPr lang="zh-TW" altLang="zh-TW" sz="2500" dirty="0" smtClean="0">
                <a:latin typeface="+mj-ea"/>
                <a:ea typeface="+mj-ea"/>
              </a:rPr>
              <a:t>』 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 2</a:t>
            </a:r>
            <a:r>
              <a:rPr lang="zh-TW" altLang="en-US" sz="2500" dirty="0" smtClean="0">
                <a:latin typeface="+mj-ea"/>
                <a:ea typeface="+mj-ea"/>
              </a:rPr>
              <a:t>、</a:t>
            </a:r>
            <a:r>
              <a:rPr lang="zh-TW" altLang="zh-TW" sz="2500" dirty="0" smtClean="0">
                <a:latin typeface="+mj-ea"/>
                <a:ea typeface="+mj-ea"/>
              </a:rPr>
              <a:t>於付款憑單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黏貼</a:t>
            </a:r>
            <a:r>
              <a:rPr lang="zh-TW" altLang="zh-TW" sz="2500" dirty="0" smtClean="0">
                <a:latin typeface="+mj-ea"/>
                <a:ea typeface="+mj-ea"/>
              </a:rPr>
              <a:t>填妥之『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支出分攤表</a:t>
            </a:r>
            <a:r>
              <a:rPr lang="zh-TW" altLang="zh-TW" sz="2500" dirty="0" smtClean="0">
                <a:latin typeface="+mj-ea"/>
                <a:ea typeface="+mj-ea"/>
              </a:rPr>
              <a:t>』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 3</a:t>
            </a:r>
            <a:r>
              <a:rPr lang="zh-TW" altLang="en-US" sz="2500" dirty="0" smtClean="0">
                <a:latin typeface="+mj-ea"/>
                <a:ea typeface="+mj-ea"/>
              </a:rPr>
              <a:t>、</a:t>
            </a:r>
            <a:r>
              <a:rPr lang="zh-TW" altLang="zh-TW" sz="2500" dirty="0" smtClean="0">
                <a:latin typeface="+mj-ea"/>
                <a:ea typeface="+mj-ea"/>
              </a:rPr>
              <a:t>付款憑單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用途及說明處</a:t>
            </a:r>
            <a:r>
              <a:rPr lang="zh-TW" altLang="zh-TW" sz="2500" dirty="0" smtClean="0">
                <a:latin typeface="+mj-ea"/>
                <a:ea typeface="+mj-ea"/>
              </a:rPr>
              <a:t>註明『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雇主負擔勞健保費</a:t>
            </a:r>
            <a:r>
              <a:rPr lang="zh-TW" altLang="zh-TW" sz="2500" dirty="0" smtClean="0">
                <a:latin typeface="+mj-ea"/>
                <a:ea typeface="+mj-ea"/>
              </a:rPr>
              <a:t>』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 4</a:t>
            </a:r>
            <a:r>
              <a:rPr lang="zh-TW" altLang="en-US" sz="2500" dirty="0" smtClean="0">
                <a:latin typeface="+mj-ea"/>
                <a:ea typeface="+mj-ea"/>
              </a:rPr>
              <a:t>、</a:t>
            </a:r>
            <a:r>
              <a:rPr lang="zh-TW" altLang="zh-TW" sz="2500" dirty="0" smtClean="0">
                <a:latin typeface="+mj-ea"/>
                <a:ea typeface="+mj-ea"/>
              </a:rPr>
              <a:t>本款支付處註明『臺北醫學大學』 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 5</a:t>
            </a:r>
            <a:r>
              <a:rPr lang="zh-TW" altLang="en-US" sz="2500" dirty="0" smtClean="0">
                <a:latin typeface="+mj-ea"/>
                <a:ea typeface="+mj-ea"/>
              </a:rPr>
              <a:t>、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金額</a:t>
            </a:r>
            <a:r>
              <a:rPr lang="zh-TW" altLang="zh-TW" sz="2500" dirty="0" smtClean="0">
                <a:latin typeface="+mj-ea"/>
                <a:ea typeface="+mj-ea"/>
              </a:rPr>
              <a:t>處填寫『雇主負擔保險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全年累計金額</a:t>
            </a:r>
            <a:r>
              <a:rPr lang="zh-TW" altLang="zh-TW" sz="2500" dirty="0" smtClean="0">
                <a:latin typeface="+mj-ea"/>
                <a:ea typeface="+mj-ea"/>
              </a:rPr>
              <a:t>』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 6</a:t>
            </a:r>
            <a:r>
              <a:rPr lang="zh-TW" altLang="en-US" sz="2500" dirty="0" smtClean="0">
                <a:latin typeface="+mj-ea"/>
                <a:ea typeface="+mj-ea"/>
              </a:rPr>
              <a:t>、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附上專任助理之勞健保支出明細 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 </a:t>
            </a:r>
            <a:r>
              <a:rPr lang="zh-TW" altLang="en-US" sz="2500" dirty="0" smtClean="0">
                <a:latin typeface="+mj-ea"/>
                <a:ea typeface="+mj-ea"/>
              </a:rPr>
              <a:t>   </a:t>
            </a:r>
            <a:r>
              <a:rPr lang="en-US" altLang="zh-TW" sz="2500" dirty="0" smtClean="0">
                <a:latin typeface="+mj-ea"/>
                <a:ea typeface="+mj-ea"/>
              </a:rPr>
              <a:t>(</a:t>
            </a:r>
            <a:r>
              <a:rPr lang="zh-TW" altLang="zh-TW" sz="2500" dirty="0" smtClean="0">
                <a:latin typeface="+mj-ea"/>
                <a:ea typeface="+mj-ea"/>
              </a:rPr>
              <a:t>請至人事管理系統下載列印『保險明細表』</a:t>
            </a:r>
            <a:r>
              <a:rPr lang="en-US" altLang="zh-TW" sz="2500" dirty="0" smtClean="0">
                <a:latin typeface="+mj-ea"/>
                <a:ea typeface="+mj-ea"/>
              </a:rPr>
              <a:t>)</a:t>
            </a:r>
            <a:endParaRPr lang="zh-TW" altLang="zh-TW" sz="2500" dirty="0" smtClean="0">
              <a:latin typeface="+mj-ea"/>
              <a:ea typeface="+mj-ea"/>
            </a:endParaRPr>
          </a:p>
          <a:p>
            <a:r>
              <a:rPr lang="zh-TW" altLang="zh-TW" sz="2800" dirty="0" smtClean="0"/>
              <a:t> </a:t>
            </a:r>
            <a:endParaRPr lang="zh-TW" altLang="zh-TW" sz="2800" dirty="0"/>
          </a:p>
        </p:txBody>
      </p:sp>
    </p:spTree>
  </p:cSld>
  <p:clrMapOvr>
    <a:masterClrMapping/>
  </p:clrMapOvr>
  <p:transition advTm="668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weng\Desktop\圖片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234756" cy="3096344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8" name="向左箭號 7"/>
          <p:cNvSpPr/>
          <p:nvPr/>
        </p:nvSpPr>
        <p:spPr>
          <a:xfrm>
            <a:off x="3635896" y="3068960"/>
            <a:ext cx="1008112" cy="1728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浮貼於會一單</a:t>
            </a:r>
            <a:endParaRPr lang="zh-TW" alt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1880" y="188640"/>
            <a:ext cx="489654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latin typeface="+mn-ea"/>
                <a:ea typeface="+mn-ea"/>
              </a:rPr>
              <a:t>臺北醫學大學付款憑單</a:t>
            </a:r>
            <a:endParaRPr lang="en-US" altLang="zh-TW" sz="2800" dirty="0" smtClean="0">
              <a:latin typeface="+mn-ea"/>
              <a:ea typeface="+mn-ea"/>
            </a:endParaRPr>
          </a:p>
          <a:p>
            <a:pPr algn="ctr"/>
            <a:r>
              <a:rPr lang="zh-TW" altLang="en-US" sz="2400" dirty="0" smtClean="0">
                <a:latin typeface="+mn-ea"/>
                <a:ea typeface="+mn-ea"/>
              </a:rPr>
              <a:t>雇主負擔勞健保會一單</a:t>
            </a:r>
            <a:endParaRPr lang="zh-TW" altLang="en-US" sz="2400" dirty="0"/>
          </a:p>
        </p:txBody>
      </p:sp>
      <p:sp>
        <p:nvSpPr>
          <p:cNvPr id="10" name="爆炸 1 9"/>
          <p:cNvSpPr/>
          <p:nvPr/>
        </p:nvSpPr>
        <p:spPr>
          <a:xfrm rot="21047951">
            <a:off x="147983" y="699851"/>
            <a:ext cx="1944216" cy="662763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11" name="爆炸 1 10"/>
          <p:cNvSpPr/>
          <p:nvPr/>
        </p:nvSpPr>
        <p:spPr>
          <a:xfrm rot="426245">
            <a:off x="6012160" y="1412776"/>
            <a:ext cx="2952328" cy="864096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kumimoji="0" lang="zh-TW" altLang="en-US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製作一</a:t>
            </a:r>
            <a:r>
              <a:rPr kumimoji="0" lang="zh-TW" altLang="en-US" b="1" dirty="0" smtClean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式一份</a:t>
            </a:r>
            <a:endParaRPr kumimoji="0" lang="zh-TW" altLang="en-US" b="1" dirty="0">
              <a:ln>
                <a:solidFill>
                  <a:srgbClr val="FFFF99"/>
                </a:solidFill>
              </a:ln>
              <a:solidFill>
                <a:srgbClr val="FFFF99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zh-TW" altLang="en-US" dirty="0"/>
          </a:p>
        </p:txBody>
      </p:sp>
      <p:sp>
        <p:nvSpPr>
          <p:cNvPr id="12" name="矩形圖說文字 11"/>
          <p:cNvSpPr/>
          <p:nvPr/>
        </p:nvSpPr>
        <p:spPr>
          <a:xfrm>
            <a:off x="4211960" y="5949280"/>
            <a:ext cx="3528392" cy="576064"/>
          </a:xfrm>
          <a:prstGeom prst="wedgeRectCallout">
            <a:avLst>
              <a:gd name="adj1" fmla="val -65395"/>
              <a:gd name="adj2" fmla="val -1918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ea"/>
              </a:rPr>
              <a:t>金額處填寫『雇主負擔保險全年累計金額』</a:t>
            </a:r>
            <a:endParaRPr lang="zh-TW" alt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569909"/>
            <a:ext cx="3523197" cy="4675245"/>
          </a:xfrm>
          <a:prstGeom prst="rect">
            <a:avLst/>
          </a:prstGeom>
        </p:spPr>
      </p:pic>
      <p:sp>
        <p:nvSpPr>
          <p:cNvPr id="13" name="流程圖: 接點 12"/>
          <p:cNvSpPr/>
          <p:nvPr/>
        </p:nvSpPr>
        <p:spPr>
          <a:xfrm>
            <a:off x="1259466" y="2640110"/>
            <a:ext cx="298816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14" name="流程圖: 接點 13"/>
          <p:cNvSpPr/>
          <p:nvPr/>
        </p:nvSpPr>
        <p:spPr>
          <a:xfrm>
            <a:off x="901043" y="2649389"/>
            <a:ext cx="214574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15" name="流程圖: 接點 14"/>
          <p:cNvSpPr/>
          <p:nvPr/>
        </p:nvSpPr>
        <p:spPr>
          <a:xfrm>
            <a:off x="485093" y="2640110"/>
            <a:ext cx="279648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16" name="流程圖: 接點 15"/>
          <p:cNvSpPr/>
          <p:nvPr/>
        </p:nvSpPr>
        <p:spPr>
          <a:xfrm>
            <a:off x="6444208" y="5193196"/>
            <a:ext cx="252880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17" name="流程圖: 接點 16"/>
          <p:cNvSpPr/>
          <p:nvPr/>
        </p:nvSpPr>
        <p:spPr>
          <a:xfrm>
            <a:off x="5148064" y="5193196"/>
            <a:ext cx="463707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4" name="橢圓 3"/>
          <p:cNvSpPr/>
          <p:nvPr/>
        </p:nvSpPr>
        <p:spPr>
          <a:xfrm>
            <a:off x="2699792" y="4221088"/>
            <a:ext cx="93090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367940" y="2631387"/>
            <a:ext cx="93090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809444" y="3727511"/>
            <a:ext cx="93090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2657884" y="5013176"/>
            <a:ext cx="93090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657884" y="1531174"/>
            <a:ext cx="6179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stCxn id="20" idx="7"/>
          </p:cNvCxnSpPr>
          <p:nvPr/>
        </p:nvCxnSpPr>
        <p:spPr>
          <a:xfrm flipV="1">
            <a:off x="3452464" y="4087551"/>
            <a:ext cx="3495800" cy="978352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552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CCEF6-813F-42F8-9CD4-F15AE5B50365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2050" name="Picture 2" descr="C:\Users\user\Desktop\tmuP1604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7" y="1412776"/>
            <a:ext cx="8208912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707904" y="332656"/>
            <a:ext cx="489654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dirty="0" smtClean="0"/>
              <a:t>勞保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勞健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勞退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離職儲金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每月明細表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40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33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88224" y="5733256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步驟九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67544" y="766445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研究計畫結案程序檢核</a:t>
            </a:r>
            <a:r>
              <a:rPr lang="zh-TW" altLang="zh-TW" sz="3600" dirty="0" smtClean="0"/>
              <a:t>表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7544" y="1772816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TW" altLang="zh-TW" sz="2800" dirty="0" smtClean="0">
                <a:latin typeface="+mj-ea"/>
                <a:ea typeface="+mj-ea"/>
              </a:rPr>
              <a:t>管理費憑單填寫</a:t>
            </a:r>
          </a:p>
          <a:p>
            <a:pPr lvl="0"/>
            <a:r>
              <a:rPr lang="zh-TW" altLang="en-US" sz="2500" dirty="0" smtClean="0">
                <a:latin typeface="+mj-ea"/>
                <a:ea typeface="+mj-ea"/>
              </a:rPr>
              <a:t>   </a:t>
            </a:r>
            <a:r>
              <a:rPr lang="en-US" altLang="zh-TW" sz="2500" dirty="0" smtClean="0">
                <a:latin typeface="+mj-ea"/>
                <a:ea typeface="+mj-ea"/>
              </a:rPr>
              <a:t>1</a:t>
            </a:r>
            <a:r>
              <a:rPr lang="zh-TW" altLang="en-US" sz="2500" dirty="0" smtClean="0">
                <a:latin typeface="+mj-ea"/>
                <a:ea typeface="+mj-ea"/>
              </a:rPr>
              <a:t>、</a:t>
            </a:r>
            <a:r>
              <a:rPr lang="zh-TW" altLang="zh-TW" sz="2500" dirty="0" smtClean="0">
                <a:latin typeface="+mj-ea"/>
                <a:ea typeface="+mj-ea"/>
              </a:rPr>
              <a:t>下載『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付款憑單</a:t>
            </a:r>
            <a:r>
              <a:rPr lang="zh-TW" altLang="en-US" sz="2500" b="1" dirty="0" smtClean="0">
                <a:solidFill>
                  <a:srgbClr val="FF0000"/>
                </a:solidFill>
                <a:latin typeface="+mj-ea"/>
                <a:ea typeface="+mj-ea"/>
              </a:rPr>
              <a:t>一</a:t>
            </a:r>
            <a:r>
              <a:rPr lang="zh-TW" altLang="zh-TW" sz="2500" dirty="0" smtClean="0">
                <a:latin typeface="+mj-ea"/>
                <a:ea typeface="+mj-ea"/>
              </a:rPr>
              <a:t>』</a:t>
            </a:r>
          </a:p>
          <a:p>
            <a:pPr lvl="0"/>
            <a:r>
              <a:rPr lang="zh-TW" altLang="en-US" sz="2500" dirty="0" smtClean="0">
                <a:latin typeface="+mj-ea"/>
                <a:ea typeface="+mj-ea"/>
              </a:rPr>
              <a:t>   </a:t>
            </a:r>
            <a:r>
              <a:rPr lang="en-US" altLang="zh-TW" sz="2500" dirty="0" smtClean="0">
                <a:latin typeface="+mj-ea"/>
                <a:ea typeface="+mj-ea"/>
              </a:rPr>
              <a:t>2</a:t>
            </a:r>
            <a:r>
              <a:rPr lang="zh-TW" altLang="en-US" sz="2500" dirty="0" smtClean="0">
                <a:latin typeface="+mj-ea"/>
                <a:ea typeface="+mj-ea"/>
              </a:rPr>
              <a:t>、</a:t>
            </a:r>
            <a:r>
              <a:rPr lang="zh-TW" altLang="zh-TW" sz="2500" dirty="0" smtClean="0">
                <a:latin typeface="+mj-ea"/>
                <a:ea typeface="+mj-ea"/>
              </a:rPr>
              <a:t>於用途及說明處註明『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水電費支出分攤</a:t>
            </a:r>
            <a:r>
              <a:rPr lang="zh-TW" altLang="zh-TW" sz="2500" dirty="0" smtClean="0">
                <a:latin typeface="+mj-ea"/>
                <a:ea typeface="+mj-ea"/>
              </a:rPr>
              <a:t>』</a:t>
            </a:r>
          </a:p>
          <a:p>
            <a:r>
              <a:rPr lang="zh-TW" altLang="en-US" sz="2500" dirty="0" smtClean="0">
                <a:latin typeface="+mj-ea"/>
                <a:ea typeface="+mj-ea"/>
              </a:rPr>
              <a:t>         </a:t>
            </a:r>
            <a:r>
              <a:rPr lang="en-US" altLang="zh-TW" sz="2500" dirty="0" smtClean="0">
                <a:latin typeface="+mj-ea"/>
                <a:ea typeface="+mj-ea"/>
              </a:rPr>
              <a:t>(</a:t>
            </a:r>
            <a:r>
              <a:rPr lang="zh-TW" altLang="zh-TW" sz="2500" dirty="0" smtClean="0">
                <a:latin typeface="+mj-ea"/>
                <a:ea typeface="+mj-ea"/>
              </a:rPr>
              <a:t>若計畫有聘任專任助理，應另外註明雇主負擔</a:t>
            </a:r>
            <a:r>
              <a:rPr lang="en-US" altLang="zh-TW" sz="2500" dirty="0" smtClean="0">
                <a:latin typeface="+mj-ea"/>
                <a:ea typeface="+mj-ea"/>
              </a:rPr>
              <a:t>  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離職</a:t>
            </a:r>
            <a:endParaRPr lang="en-US" altLang="zh-TW" sz="25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500" b="1" dirty="0" smtClean="0">
                <a:solidFill>
                  <a:srgbClr val="FF0000"/>
                </a:solidFill>
                <a:latin typeface="+mj-ea"/>
                <a:ea typeface="+mj-ea"/>
              </a:rPr>
              <a:t>          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儲金</a:t>
            </a:r>
            <a:r>
              <a:rPr lang="en-US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zh-TW" altLang="en-US" sz="2500" b="1" dirty="0" smtClean="0">
                <a:solidFill>
                  <a:srgbClr val="FF0000"/>
                </a:solidFill>
                <a:latin typeface="+mj-ea"/>
                <a:ea typeface="+mj-ea"/>
              </a:rPr>
              <a:t>勞退金</a:t>
            </a:r>
            <a:r>
              <a:rPr lang="zh-TW" altLang="en-US" sz="2500" dirty="0" smtClean="0">
                <a:latin typeface="+mj-ea"/>
                <a:ea typeface="+mj-ea"/>
              </a:rPr>
              <a:t> </a:t>
            </a:r>
            <a:r>
              <a:rPr lang="zh-TW" altLang="zh-TW" sz="2500" dirty="0" smtClean="0">
                <a:latin typeface="+mj-ea"/>
                <a:ea typeface="+mj-ea"/>
              </a:rPr>
              <a:t>金額</a:t>
            </a:r>
            <a:r>
              <a:rPr lang="en-US" altLang="zh-TW" sz="2500" dirty="0" smtClean="0">
                <a:latin typeface="+mj-ea"/>
                <a:ea typeface="+mj-ea"/>
              </a:rPr>
              <a:t>)</a:t>
            </a:r>
            <a:endParaRPr lang="zh-TW" altLang="zh-TW" sz="2500" dirty="0" smtClean="0">
              <a:latin typeface="+mj-ea"/>
              <a:ea typeface="+mj-ea"/>
            </a:endParaRPr>
          </a:p>
          <a:p>
            <a:r>
              <a:rPr lang="zh-TW" altLang="en-US" sz="2500" dirty="0" smtClean="0">
                <a:latin typeface="+mj-ea"/>
                <a:ea typeface="+mj-ea"/>
              </a:rPr>
              <a:t>   </a:t>
            </a:r>
            <a:r>
              <a:rPr lang="en-US" altLang="zh-TW" sz="2500" dirty="0" smtClean="0">
                <a:latin typeface="+mj-ea"/>
                <a:ea typeface="+mj-ea"/>
              </a:rPr>
              <a:t>3</a:t>
            </a:r>
            <a:r>
              <a:rPr lang="zh-TW" altLang="zh-TW" sz="2500" dirty="0" smtClean="0">
                <a:latin typeface="+mj-ea"/>
                <a:ea typeface="+mj-ea"/>
              </a:rPr>
              <a:t>、本款支付處註明『</a:t>
            </a:r>
            <a:r>
              <a:rPr lang="zh-TW" altLang="zh-TW" sz="2500" b="1" dirty="0" smtClean="0">
                <a:solidFill>
                  <a:srgbClr val="FF0000"/>
                </a:solidFill>
                <a:latin typeface="+mj-ea"/>
                <a:ea typeface="+mj-ea"/>
              </a:rPr>
              <a:t>臺北醫學大學</a:t>
            </a:r>
            <a:r>
              <a:rPr lang="zh-TW" altLang="zh-TW" sz="2500" dirty="0" smtClean="0">
                <a:latin typeface="+mj-ea"/>
                <a:ea typeface="+mj-ea"/>
              </a:rPr>
              <a:t>』</a:t>
            </a:r>
          </a:p>
          <a:p>
            <a:r>
              <a:rPr lang="zh-TW" altLang="en-US" sz="2500" dirty="0" smtClean="0">
                <a:latin typeface="+mj-ea"/>
                <a:ea typeface="+mj-ea"/>
              </a:rPr>
              <a:t>   </a:t>
            </a:r>
            <a:r>
              <a:rPr lang="en-US" altLang="zh-TW" sz="2500" dirty="0" smtClean="0">
                <a:latin typeface="+mj-ea"/>
                <a:ea typeface="+mj-ea"/>
              </a:rPr>
              <a:t>4</a:t>
            </a:r>
            <a:r>
              <a:rPr lang="zh-TW" altLang="zh-TW" sz="2500" dirty="0" smtClean="0">
                <a:latin typeface="+mj-ea"/>
                <a:ea typeface="+mj-ea"/>
              </a:rPr>
              <a:t>、金額處填寫管理費核定金額</a:t>
            </a:r>
          </a:p>
          <a:p>
            <a:r>
              <a:rPr lang="en-US" altLang="zh-TW" sz="2500" dirty="0" smtClean="0">
                <a:latin typeface="+mj-ea"/>
                <a:ea typeface="+mj-ea"/>
              </a:rPr>
              <a:t>   </a:t>
            </a:r>
            <a:r>
              <a:rPr lang="zh-TW" altLang="en-US" sz="2500" dirty="0" smtClean="0">
                <a:latin typeface="+mj-ea"/>
                <a:ea typeface="+mj-ea"/>
              </a:rPr>
              <a:t>      </a:t>
            </a:r>
            <a:r>
              <a:rPr lang="en-US" altLang="zh-TW" sz="2500" dirty="0" smtClean="0">
                <a:latin typeface="+mj-ea"/>
                <a:ea typeface="+mj-ea"/>
              </a:rPr>
              <a:t>(</a:t>
            </a:r>
            <a:r>
              <a:rPr lang="zh-TW" altLang="zh-TW" sz="2500" dirty="0" smtClean="0">
                <a:latin typeface="+mj-ea"/>
                <a:ea typeface="+mj-ea"/>
              </a:rPr>
              <a:t>若金額為</a:t>
            </a:r>
            <a:r>
              <a:rPr lang="en-US" altLang="zh-TW" sz="2500" dirty="0" smtClean="0">
                <a:latin typeface="+mj-ea"/>
                <a:ea typeface="+mj-ea"/>
              </a:rPr>
              <a:t>10</a:t>
            </a:r>
            <a:r>
              <a:rPr lang="zh-TW" altLang="zh-TW" sz="2500" dirty="0" smtClean="0">
                <a:latin typeface="+mj-ea"/>
                <a:ea typeface="+mj-ea"/>
              </a:rPr>
              <a:t>萬以上，請下載</a:t>
            </a:r>
            <a:r>
              <a:rPr lang="en-US" altLang="zh-TW" sz="2500" dirty="0" smtClean="0">
                <a:latin typeface="+mj-ea"/>
                <a:ea typeface="+mj-ea"/>
              </a:rPr>
              <a:t>10</a:t>
            </a:r>
            <a:r>
              <a:rPr lang="zh-TW" altLang="zh-TW" sz="2500" dirty="0" smtClean="0">
                <a:latin typeface="+mj-ea"/>
                <a:ea typeface="+mj-ea"/>
              </a:rPr>
              <a:t>萬以上『會１付款憑</a:t>
            </a:r>
            <a:endParaRPr lang="en-US" altLang="zh-TW" sz="2500" dirty="0" smtClean="0">
              <a:latin typeface="+mj-ea"/>
              <a:ea typeface="+mj-ea"/>
            </a:endParaRPr>
          </a:p>
          <a:p>
            <a:r>
              <a:rPr lang="zh-TW" altLang="en-US" sz="2500" dirty="0" smtClean="0">
                <a:latin typeface="+mj-ea"/>
                <a:ea typeface="+mj-ea"/>
              </a:rPr>
              <a:t>           </a:t>
            </a:r>
            <a:r>
              <a:rPr lang="zh-TW" altLang="zh-TW" sz="2500" dirty="0" smtClean="0">
                <a:latin typeface="+mj-ea"/>
                <a:ea typeface="+mj-ea"/>
              </a:rPr>
              <a:t>單』，並經一級主管簽核</a:t>
            </a:r>
            <a:r>
              <a:rPr lang="en-US" altLang="zh-TW" sz="2500" dirty="0" smtClean="0">
                <a:latin typeface="+mj-ea"/>
                <a:ea typeface="+mj-ea"/>
              </a:rPr>
              <a:t>)</a:t>
            </a:r>
            <a:endParaRPr lang="zh-TW" altLang="zh-TW" sz="25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advTm="4752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2" y="1700808"/>
            <a:ext cx="7418490" cy="462726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051720" y="548680"/>
            <a:ext cx="489654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latin typeface="+mn-ea"/>
                <a:ea typeface="+mn-ea"/>
              </a:rPr>
              <a:t>臺北醫學大學付款憑單</a:t>
            </a:r>
            <a:endParaRPr lang="en-US" altLang="zh-TW" sz="2800" dirty="0" smtClean="0">
              <a:latin typeface="+mn-ea"/>
              <a:ea typeface="+mn-ea"/>
            </a:endParaRPr>
          </a:p>
          <a:p>
            <a:pPr algn="ctr"/>
            <a:r>
              <a:rPr lang="zh-TW" altLang="en-US" sz="2400" dirty="0" smtClean="0">
                <a:latin typeface="+mn-ea"/>
                <a:ea typeface="+mn-ea"/>
              </a:rPr>
              <a:t>管理費會一單</a:t>
            </a:r>
            <a:endParaRPr lang="zh-TW" altLang="en-US" sz="2400" dirty="0"/>
          </a:p>
        </p:txBody>
      </p:sp>
      <p:sp>
        <p:nvSpPr>
          <p:cNvPr id="8" name="爆炸 1 7"/>
          <p:cNvSpPr/>
          <p:nvPr/>
        </p:nvSpPr>
        <p:spPr>
          <a:xfrm rot="21047951">
            <a:off x="181350" y="904248"/>
            <a:ext cx="1944216" cy="108012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11" name="爆炸 1 10"/>
          <p:cNvSpPr/>
          <p:nvPr/>
        </p:nvSpPr>
        <p:spPr>
          <a:xfrm rot="426245">
            <a:off x="6020927" y="1413320"/>
            <a:ext cx="2952328" cy="722322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kumimoji="0" lang="zh-TW" altLang="en-US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製作一</a:t>
            </a:r>
            <a:r>
              <a:rPr kumimoji="0" lang="zh-TW" altLang="en-US" b="1" dirty="0" smtClean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式一份</a:t>
            </a:r>
            <a:endParaRPr kumimoji="0" lang="zh-TW" altLang="en-US" b="1" dirty="0">
              <a:ln>
                <a:solidFill>
                  <a:srgbClr val="FFFF99"/>
                </a:solidFill>
              </a:ln>
              <a:solidFill>
                <a:srgbClr val="FFFF99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zh-TW" altLang="en-US" dirty="0"/>
          </a:p>
        </p:txBody>
      </p:sp>
      <p:sp>
        <p:nvSpPr>
          <p:cNvPr id="9" name="向左箭號圖說文字 8"/>
          <p:cNvSpPr/>
          <p:nvPr/>
        </p:nvSpPr>
        <p:spPr>
          <a:xfrm>
            <a:off x="7649781" y="4365104"/>
            <a:ext cx="1386715" cy="208823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ea"/>
              </a:rPr>
              <a:t>金額處填寫『</a:t>
            </a:r>
            <a:r>
              <a:rPr lang="zh-TW" altLang="en-US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ea"/>
              </a:rPr>
              <a:t>核定清單管理費</a:t>
            </a:r>
            <a:r>
              <a:rPr lang="zh-TW" altLang="zh-TW" dirty="0" smtClean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ea"/>
              </a:rPr>
              <a:t>金額』</a:t>
            </a:r>
            <a:endParaRPr lang="zh-TW" altLang="en-US" dirty="0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流程圖: 接點 11"/>
          <p:cNvSpPr/>
          <p:nvPr/>
        </p:nvSpPr>
        <p:spPr>
          <a:xfrm>
            <a:off x="1136287" y="2779020"/>
            <a:ext cx="463707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13" name="流程圖: 接點 12"/>
          <p:cNvSpPr/>
          <p:nvPr/>
        </p:nvSpPr>
        <p:spPr>
          <a:xfrm>
            <a:off x="1967558" y="2802128"/>
            <a:ext cx="463707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14" name="流程圖: 接點 13"/>
          <p:cNvSpPr/>
          <p:nvPr/>
        </p:nvSpPr>
        <p:spPr>
          <a:xfrm>
            <a:off x="2781983" y="2802128"/>
            <a:ext cx="463707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15" name="橢圓 14"/>
          <p:cNvSpPr/>
          <p:nvPr/>
        </p:nvSpPr>
        <p:spPr>
          <a:xfrm>
            <a:off x="6881452" y="4365104"/>
            <a:ext cx="93090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53460" y="5229200"/>
            <a:ext cx="93090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812755" y="4237273"/>
            <a:ext cx="3975269" cy="5532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 advTm="3157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35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88224" y="5733256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步驟十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67544" y="766445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研究計畫結案程序檢核</a:t>
            </a:r>
            <a:r>
              <a:rPr lang="zh-TW" altLang="zh-TW" sz="3600" dirty="0" smtClean="0"/>
              <a:t>表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87624" y="3122965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 algn="just">
              <a:buFont typeface="Wingdings" pitchFamily="2" charset="2"/>
              <a:buChar char="u"/>
            </a:pPr>
            <a:r>
              <a:rPr lang="zh-TW" altLang="zh-TW" sz="2800" dirty="0" smtClean="0">
                <a:latin typeface="+mj-ea"/>
                <a:ea typeface="+mj-ea"/>
              </a:rPr>
              <a:t>若有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餘額繳回</a:t>
            </a:r>
            <a:r>
              <a:rPr lang="zh-TW" altLang="zh-TW" sz="2800" dirty="0" smtClean="0">
                <a:latin typeface="+mj-ea"/>
                <a:ea typeface="+mj-ea"/>
              </a:rPr>
              <a:t>，請至會計預算請款系統線上動支填寫『會２付款憑單』</a:t>
            </a:r>
            <a:endParaRPr lang="zh-TW" altLang="zh-TW" sz="2000" dirty="0">
              <a:latin typeface="+mj-ea"/>
              <a:ea typeface="+mj-ea"/>
            </a:endParaRPr>
          </a:p>
        </p:txBody>
      </p:sp>
    </p:spTree>
  </p:cSld>
  <p:clrMapOvr>
    <a:masterClrMapping/>
  </p:clrMapOvr>
  <p:transition advTm="1435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003"/>
            <a:ext cx="9143999" cy="508034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051720" y="520224"/>
            <a:ext cx="4896544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latin typeface="+mn-ea"/>
                <a:ea typeface="+mn-ea"/>
              </a:rPr>
              <a:t>臺北醫學大學付款憑單</a:t>
            </a:r>
            <a:endParaRPr lang="en-US" altLang="zh-TW" sz="2800" dirty="0" smtClean="0">
              <a:latin typeface="+mn-ea"/>
              <a:ea typeface="+mn-ea"/>
            </a:endParaRPr>
          </a:p>
          <a:p>
            <a:pPr algn="ctr"/>
            <a:r>
              <a:rPr lang="zh-TW" altLang="en-US" sz="2400" dirty="0" smtClean="0">
                <a:latin typeface="+mn-ea"/>
                <a:ea typeface="+mn-ea"/>
              </a:rPr>
              <a:t>計畫餘款繳回會二單</a:t>
            </a:r>
            <a:endParaRPr lang="zh-TW" altLang="en-US" sz="2400" dirty="0"/>
          </a:p>
        </p:txBody>
      </p:sp>
      <p:sp>
        <p:nvSpPr>
          <p:cNvPr id="4" name="爆炸 1 3"/>
          <p:cNvSpPr/>
          <p:nvPr/>
        </p:nvSpPr>
        <p:spPr>
          <a:xfrm rot="21047951">
            <a:off x="181351" y="980460"/>
            <a:ext cx="1944216" cy="108012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5" name="爆炸 1 4"/>
          <p:cNvSpPr/>
          <p:nvPr/>
        </p:nvSpPr>
        <p:spPr>
          <a:xfrm rot="1185531">
            <a:off x="6468405" y="976944"/>
            <a:ext cx="2933895" cy="1080120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zh-TW" altLang="en-US" b="1" dirty="0" smtClean="0">
                <a:solidFill>
                  <a:srgbClr val="FFFF00"/>
                </a:solidFill>
              </a:rPr>
              <a:t>會計系統線上申請會二單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1331640" y="2780928"/>
            <a:ext cx="546993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8" name="流程圖: 接點 7"/>
          <p:cNvSpPr/>
          <p:nvPr/>
        </p:nvSpPr>
        <p:spPr>
          <a:xfrm>
            <a:off x="2380288" y="2780928"/>
            <a:ext cx="573476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9" name="流程圖: 接點 8"/>
          <p:cNvSpPr/>
          <p:nvPr/>
        </p:nvSpPr>
        <p:spPr>
          <a:xfrm>
            <a:off x="3350321" y="2780928"/>
            <a:ext cx="512440" cy="3240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  <p:sp>
        <p:nvSpPr>
          <p:cNvPr id="10" name="流程圖: 接點 9"/>
          <p:cNvSpPr/>
          <p:nvPr/>
        </p:nvSpPr>
        <p:spPr>
          <a:xfrm>
            <a:off x="4268138" y="4028805"/>
            <a:ext cx="463707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/>
              <a:t>印</a:t>
            </a:r>
            <a:endParaRPr lang="zh-TW" altLang="en-US" sz="1600" b="1" dirty="0"/>
          </a:p>
        </p:txBody>
      </p:sp>
    </p:spTree>
    <p:custDataLst>
      <p:tags r:id="rId1"/>
    </p:custDataLst>
  </p:cSld>
  <p:clrMapOvr>
    <a:masterClrMapping/>
  </p:clrMapOvr>
  <p:transition advTm="26018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981950" y="6381328"/>
            <a:ext cx="1162050" cy="365125"/>
          </a:xfrm>
        </p:spPr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37</a:t>
            </a:fld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1560" y="2132856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王一二  </a:t>
            </a:r>
            <a:r>
              <a:rPr lang="en-US" altLang="zh-TW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主持人簽章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已檢視此專題研究計畫之經費支出明細後，確認經費之變更流用符合科技部之規定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(</a:t>
            </a:r>
            <a:r>
              <a:rPr lang="zh-TW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注意：</a:t>
            </a:r>
            <a:r>
              <a:rPr lang="zh-TW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多年期計畫：計畫申請流用之歷年累計金額不得超過該項目之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50%</a:t>
            </a:r>
            <a:r>
              <a:rPr lang="zh-TW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，累計金額係指校內流用變更與科技部線上變更之總額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</a:t>
            </a: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endParaRPr lang="zh-TW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836712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注意事項</a:t>
            </a:r>
            <a:endParaRPr lang="zh-TW" altLang="en-US" sz="3600" dirty="0"/>
          </a:p>
        </p:txBody>
      </p:sp>
      <p:sp>
        <p:nvSpPr>
          <p:cNvPr id="6" name="橢圓 5"/>
          <p:cNvSpPr/>
          <p:nvPr/>
        </p:nvSpPr>
        <p:spPr>
          <a:xfrm>
            <a:off x="611647" y="2132856"/>
            <a:ext cx="2232161" cy="5532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 advTm="20281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2267744" y="3789040"/>
            <a:ext cx="6624736" cy="1793167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sz="9600" dirty="0" smtClean="0"/>
              <a:t>感謝聆聽</a:t>
            </a:r>
            <a:r>
              <a:rPr lang="zh-TW" altLang="en-US" cap="small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cap="small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45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0"/>
    </mc:Choice>
    <mc:Fallback xmlns="">
      <p:transition spd="slow" advTm="47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78240" y="6381328"/>
            <a:ext cx="365760" cy="365125"/>
          </a:xfrm>
        </p:spPr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88224" y="5807005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步驟一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67544" y="766445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研究計畫結案程序檢核</a:t>
            </a:r>
            <a:r>
              <a:rPr lang="zh-TW" altLang="zh-TW" sz="3600" dirty="0" smtClean="0"/>
              <a:t>表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568" y="1844824"/>
            <a:ext cx="77768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TW" sz="2800" dirty="0" smtClean="0">
                <a:latin typeface="+mj-ea"/>
                <a:ea typeface="+mj-ea"/>
              </a:rPr>
              <a:t> 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科技部</a:t>
            </a:r>
            <a:r>
              <a:rPr lang="zh-TW" altLang="zh-TW" sz="2800" dirty="0" smtClean="0">
                <a:latin typeface="+mj-ea"/>
                <a:ea typeface="+mj-ea"/>
              </a:rPr>
              <a:t>『補助專題研究計畫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經費收支明細報告表</a:t>
            </a:r>
            <a:r>
              <a:rPr lang="zh-TW" altLang="zh-TW" sz="2800" dirty="0" smtClean="0">
                <a:latin typeface="+mj-ea"/>
                <a:ea typeface="+mj-ea"/>
              </a:rPr>
              <a:t>』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一式二份</a:t>
            </a:r>
            <a:r>
              <a:rPr lang="en-US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橫式列印</a:t>
            </a:r>
            <a:r>
              <a:rPr lang="en-US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zh-TW" sz="2800" dirty="0" smtClean="0">
                <a:latin typeface="+mj-ea"/>
                <a:ea typeface="+mj-ea"/>
              </a:rPr>
              <a:t>，計畫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主持人</a:t>
            </a:r>
            <a:r>
              <a:rPr lang="zh-TW" altLang="zh-TW" sz="2800" dirty="0" smtClean="0">
                <a:latin typeface="+mj-ea"/>
                <a:ea typeface="+mj-ea"/>
              </a:rPr>
              <a:t>請於該報表</a:t>
            </a:r>
            <a:r>
              <a:rPr lang="zh-TW" altLang="en-US" sz="2800" dirty="0" smtClean="0">
                <a:latin typeface="+mj-ea"/>
                <a:ea typeface="+mj-ea"/>
              </a:rPr>
              <a:t>中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『製表』</a:t>
            </a:r>
            <a:r>
              <a:rPr lang="zh-TW" altLang="zh-TW" sz="2800" dirty="0" smtClean="0">
                <a:latin typeface="+mj-ea"/>
                <a:ea typeface="+mj-ea"/>
              </a:rPr>
              <a:t>及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『覆核』</a:t>
            </a:r>
            <a:r>
              <a:rPr lang="zh-TW" altLang="zh-TW" sz="2800" dirty="0" smtClean="0">
                <a:latin typeface="+mj-ea"/>
                <a:ea typeface="+mj-ea"/>
              </a:rPr>
              <a:t>二處</a:t>
            </a:r>
            <a:r>
              <a:rPr lang="zh-TW" altLang="zh-TW" sz="2800" b="1" dirty="0" smtClean="0">
                <a:solidFill>
                  <a:srgbClr val="FF0000"/>
                </a:solidFill>
                <a:latin typeface="+mj-ea"/>
                <a:ea typeface="+mj-ea"/>
              </a:rPr>
              <a:t>核章</a:t>
            </a:r>
            <a:r>
              <a:rPr lang="zh-TW" altLang="zh-TW" sz="2800" dirty="0" smtClean="0">
                <a:latin typeface="+mj-ea"/>
                <a:ea typeface="+mj-ea"/>
              </a:rPr>
              <a:t>。 </a:t>
            </a:r>
          </a:p>
          <a:p>
            <a:r>
              <a:rPr lang="en-US" altLang="zh-TW" sz="2000" dirty="0" smtClean="0">
                <a:latin typeface="+mj-ea"/>
                <a:ea typeface="+mj-ea"/>
              </a:rPr>
              <a:t>     &lt;</a:t>
            </a:r>
            <a:r>
              <a:rPr lang="zh-TW" altLang="zh-TW" sz="2000" dirty="0" smtClean="0">
                <a:latin typeface="+mj-ea"/>
                <a:ea typeface="+mj-ea"/>
              </a:rPr>
              <a:t>說明</a:t>
            </a:r>
            <a:r>
              <a:rPr lang="en-US" altLang="zh-TW" sz="2000" dirty="0" smtClean="0">
                <a:latin typeface="+mj-ea"/>
                <a:ea typeface="+mj-ea"/>
              </a:rPr>
              <a:t>&gt;</a:t>
            </a:r>
            <a:r>
              <a:rPr lang="zh-TW" altLang="zh-TW" sz="2000" dirty="0" smtClean="0">
                <a:latin typeface="+mj-ea"/>
                <a:ea typeface="+mj-ea"/>
              </a:rPr>
              <a:t>：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 smtClean="0">
                <a:latin typeface="+mj-ea"/>
                <a:ea typeface="+mj-ea"/>
              </a:rPr>
              <a:t>             </a:t>
            </a:r>
            <a:r>
              <a:rPr lang="en-US" altLang="zh-TW" sz="2000" dirty="0" smtClean="0">
                <a:latin typeface="+mj-ea"/>
                <a:ea typeface="+mj-ea"/>
              </a:rPr>
              <a:t>1</a:t>
            </a:r>
            <a:r>
              <a:rPr lang="zh-TW" altLang="zh-TW" sz="2000" dirty="0" smtClean="0">
                <a:latin typeface="+mj-ea"/>
                <a:ea typeface="+mj-ea"/>
              </a:rPr>
              <a:t>、請至科技部網站</a:t>
            </a:r>
            <a:r>
              <a:rPr lang="en-US" altLang="zh-TW" sz="2000" dirty="0" smtClean="0">
                <a:latin typeface="+mj-ea"/>
                <a:ea typeface="+mj-ea"/>
              </a:rPr>
              <a:t>-</a:t>
            </a:r>
            <a:r>
              <a:rPr lang="zh-TW" altLang="zh-TW" sz="2000" dirty="0" smtClean="0">
                <a:latin typeface="+mj-ea"/>
                <a:ea typeface="+mj-ea"/>
              </a:rPr>
              <a:t>專題計畫線上登錄收支資料。 </a:t>
            </a:r>
          </a:p>
          <a:p>
            <a:r>
              <a:rPr lang="en-US" altLang="zh-TW" sz="2000" dirty="0" smtClean="0">
                <a:latin typeface="+mj-ea"/>
                <a:ea typeface="+mj-ea"/>
              </a:rPr>
              <a:t>     </a:t>
            </a:r>
            <a:r>
              <a:rPr lang="zh-TW" altLang="en-US" sz="2000" dirty="0" smtClean="0">
                <a:latin typeface="+mj-ea"/>
                <a:ea typeface="+mj-ea"/>
              </a:rPr>
              <a:t>        </a:t>
            </a:r>
            <a:r>
              <a:rPr lang="en-US" altLang="zh-TW" sz="2000" dirty="0" smtClean="0">
                <a:latin typeface="+mj-ea"/>
                <a:ea typeface="+mj-ea"/>
              </a:rPr>
              <a:t>2</a:t>
            </a:r>
            <a:r>
              <a:rPr lang="zh-TW" altLang="zh-TW" sz="2000" dirty="0" smtClean="0">
                <a:latin typeface="+mj-ea"/>
                <a:ea typeface="+mj-ea"/>
              </a:rPr>
              <a:t>、</a:t>
            </a:r>
            <a:r>
              <a:rPr lang="zh-TW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單年期</a:t>
            </a:r>
            <a:r>
              <a:rPr lang="zh-TW" altLang="zh-TW" sz="2000" dirty="0" smtClean="0">
                <a:latin typeface="+mj-ea"/>
                <a:ea typeface="+mj-ea"/>
              </a:rPr>
              <a:t>計畫請於科技部網站，登錄資料後『存檔』並按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>
                <a:latin typeface="+mj-ea"/>
                <a:ea typeface="+mj-ea"/>
              </a:rPr>
              <a:t> </a:t>
            </a:r>
            <a:r>
              <a:rPr lang="zh-TW" altLang="en-US" sz="2000" dirty="0" smtClean="0">
                <a:latin typeface="+mj-ea"/>
                <a:ea typeface="+mj-ea"/>
              </a:rPr>
              <a:t>                 </a:t>
            </a:r>
            <a:r>
              <a:rPr lang="zh-TW" altLang="zh-TW" sz="2000" dirty="0" smtClean="0">
                <a:latin typeface="+mj-ea"/>
                <a:ea typeface="+mj-ea"/>
              </a:rPr>
              <a:t>『</a:t>
            </a:r>
            <a:r>
              <a:rPr lang="zh-TW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送出</a:t>
            </a:r>
            <a:r>
              <a:rPr lang="zh-TW" altLang="zh-TW" sz="2000" dirty="0" smtClean="0">
                <a:latin typeface="+mj-ea"/>
                <a:ea typeface="+mj-ea"/>
              </a:rPr>
              <a:t>』。 </a:t>
            </a:r>
          </a:p>
          <a:p>
            <a:r>
              <a:rPr lang="en-US" altLang="zh-TW" sz="2000" dirty="0" smtClean="0">
                <a:latin typeface="+mj-ea"/>
                <a:ea typeface="+mj-ea"/>
              </a:rPr>
              <a:t>     </a:t>
            </a:r>
            <a:r>
              <a:rPr lang="zh-TW" altLang="en-US" sz="2000" dirty="0" smtClean="0">
                <a:latin typeface="+mj-ea"/>
                <a:ea typeface="+mj-ea"/>
              </a:rPr>
              <a:t>        </a:t>
            </a:r>
            <a:r>
              <a:rPr lang="en-US" altLang="zh-TW" sz="2000" dirty="0" smtClean="0">
                <a:latin typeface="+mj-ea"/>
                <a:ea typeface="+mj-ea"/>
              </a:rPr>
              <a:t>3</a:t>
            </a:r>
            <a:r>
              <a:rPr lang="zh-TW" altLang="zh-TW" sz="2000" dirty="0" smtClean="0">
                <a:latin typeface="+mj-ea"/>
                <a:ea typeface="+mj-ea"/>
              </a:rPr>
              <a:t>、</a:t>
            </a:r>
            <a:r>
              <a:rPr lang="zh-TW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多年期</a:t>
            </a:r>
            <a:r>
              <a:rPr lang="zh-TW" altLang="zh-TW" sz="2000" dirty="0" smtClean="0">
                <a:latin typeface="+mj-ea"/>
                <a:ea typeface="+mj-ea"/>
              </a:rPr>
              <a:t>計畫請於科技部網站每年登錄資料並『存檔』，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                  </a:t>
            </a:r>
            <a:r>
              <a:rPr lang="zh-TW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待最後一年度</a:t>
            </a:r>
            <a:r>
              <a:rPr lang="zh-TW" altLang="zh-TW" sz="2000" dirty="0" smtClean="0">
                <a:latin typeface="+mj-ea"/>
                <a:ea typeface="+mj-ea"/>
              </a:rPr>
              <a:t>時再將登錄資料後『存檔』並按『</a:t>
            </a:r>
            <a:r>
              <a:rPr lang="zh-TW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送出</a:t>
            </a:r>
            <a:r>
              <a:rPr lang="zh-TW" altLang="zh-TW" sz="2000" dirty="0" smtClean="0">
                <a:latin typeface="+mj-ea"/>
                <a:ea typeface="+mj-ea"/>
              </a:rPr>
              <a:t>』。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>
                <a:latin typeface="+mj-ea"/>
                <a:ea typeface="+mj-ea"/>
              </a:rPr>
              <a:t> </a:t>
            </a:r>
            <a:r>
              <a:rPr lang="zh-TW" altLang="en-US" sz="2000" dirty="0" smtClean="0">
                <a:latin typeface="+mj-ea"/>
                <a:ea typeface="+mj-ea"/>
              </a:rPr>
              <a:t>            </a:t>
            </a:r>
            <a:r>
              <a:rPr lang="zh-TW" altLang="zh-TW" sz="2000" dirty="0" smtClean="0">
                <a:latin typeface="+mj-ea"/>
                <a:ea typeface="+mj-ea"/>
              </a:rPr>
              <a:t> </a:t>
            </a:r>
            <a:r>
              <a:rPr lang="en-US" altLang="zh-TW" sz="2000" dirty="0" smtClean="0">
                <a:latin typeface="+mj-ea"/>
                <a:ea typeface="+mj-ea"/>
              </a:rPr>
              <a:t>※</a:t>
            </a:r>
            <a:r>
              <a:rPr lang="zh-TW" altLang="en-US" sz="2000" dirty="0" smtClean="0">
                <a:latin typeface="+mj-ea"/>
                <a:ea typeface="+mj-ea"/>
              </a:rPr>
              <a:t>科技部網站：</a:t>
            </a:r>
            <a:r>
              <a:rPr lang="en-US" altLang="zh-TW" sz="2000" dirty="0">
                <a:latin typeface="+mj-ea"/>
                <a:ea typeface="+mj-ea"/>
                <a:hlinkClick r:id="rId3"/>
              </a:rPr>
              <a:t>http://www.most.gov.tw</a:t>
            </a:r>
            <a:r>
              <a:rPr lang="en-US" altLang="zh-TW" sz="2000" dirty="0" smtClean="0">
                <a:latin typeface="+mj-ea"/>
                <a:ea typeface="+mj-ea"/>
                <a:hlinkClick r:id="rId3"/>
              </a:rPr>
              <a:t>/</a:t>
            </a:r>
            <a:endParaRPr lang="en-US" altLang="zh-TW" sz="2000" dirty="0" smtClean="0">
              <a:latin typeface="+mj-ea"/>
              <a:ea typeface="+mj-ea"/>
            </a:endParaRPr>
          </a:p>
          <a:p>
            <a:endParaRPr lang="zh-TW" altLang="zh-TW" sz="2000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26927"/>
            <a:ext cx="319200" cy="36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38975"/>
            <a:ext cx="319200" cy="36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17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664"/>
            <a:ext cx="9144000" cy="490366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820472" y="6309320"/>
            <a:ext cx="323528" cy="365125"/>
          </a:xfrm>
        </p:spPr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z="1200" smtClean="0"/>
              <a:pPr>
                <a:defRPr/>
              </a:pPr>
              <a:t>5</a:t>
            </a:fld>
            <a:endParaRPr lang="zh-TW" altLang="en-US" sz="1200" dirty="0"/>
          </a:p>
        </p:txBody>
      </p:sp>
      <p:sp>
        <p:nvSpPr>
          <p:cNvPr id="6" name="矩形 5"/>
          <p:cNvSpPr/>
          <p:nvPr/>
        </p:nvSpPr>
        <p:spPr>
          <a:xfrm>
            <a:off x="1008112" y="332656"/>
            <a:ext cx="723629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/>
              <a:t>科技部</a:t>
            </a:r>
            <a:endParaRPr lang="zh-TW" altLang="en-US" sz="3200" dirty="0" smtClean="0"/>
          </a:p>
          <a:p>
            <a:pPr algn="ctr"/>
            <a:r>
              <a:rPr lang="zh-TW" altLang="en-US" sz="3200" dirty="0" smtClean="0"/>
              <a:t>補助專題研究計畫經費收支明細報告表 </a:t>
            </a:r>
            <a:endParaRPr lang="zh-TW" altLang="en-US" sz="3200" dirty="0"/>
          </a:p>
        </p:txBody>
      </p:sp>
      <p:sp>
        <p:nvSpPr>
          <p:cNvPr id="7" name="爆炸 1 6"/>
          <p:cNvSpPr/>
          <p:nvPr/>
        </p:nvSpPr>
        <p:spPr>
          <a:xfrm rot="21047951">
            <a:off x="81268" y="1400857"/>
            <a:ext cx="1700294" cy="596519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8" name="流程圖: 接點 7"/>
          <p:cNvSpPr/>
          <p:nvPr/>
        </p:nvSpPr>
        <p:spPr>
          <a:xfrm>
            <a:off x="899592" y="5661248"/>
            <a:ext cx="648072" cy="5760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印</a:t>
            </a:r>
            <a:endParaRPr lang="zh-TW" altLang="en-US" sz="2800" b="1" dirty="0"/>
          </a:p>
        </p:txBody>
      </p:sp>
      <p:sp>
        <p:nvSpPr>
          <p:cNvPr id="9" name="流程圖: 接點 8"/>
          <p:cNvSpPr/>
          <p:nvPr/>
        </p:nvSpPr>
        <p:spPr>
          <a:xfrm>
            <a:off x="2771800" y="5661248"/>
            <a:ext cx="648072" cy="5760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印</a:t>
            </a:r>
            <a:endParaRPr lang="zh-TW" altLang="en-US" sz="2800" b="1" dirty="0"/>
          </a:p>
        </p:txBody>
      </p:sp>
      <p:sp>
        <p:nvSpPr>
          <p:cNvPr id="11" name="直線圖說文字 1 (加上框線和強調線) 10"/>
          <p:cNvSpPr/>
          <p:nvPr/>
        </p:nvSpPr>
        <p:spPr>
          <a:xfrm>
            <a:off x="5076056" y="5229200"/>
            <a:ext cx="3816424" cy="576064"/>
          </a:xfrm>
          <a:prstGeom prst="accentBorderCallout1">
            <a:avLst>
              <a:gd name="adj1" fmla="val 18750"/>
              <a:gd name="adj2" fmla="val -8333"/>
              <a:gd name="adj3" fmla="val 39747"/>
              <a:gd name="adj4" fmla="val -202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zh-TW" sz="1200" dirty="0" smtClean="0">
                <a:solidFill>
                  <a:srgbClr val="FF0000"/>
                </a:solidFill>
                <a:latin typeface="+mn-ea"/>
              </a:rPr>
              <a:t>結餘</a:t>
            </a:r>
            <a:r>
              <a:rPr lang="zh-TW" altLang="zh-TW" sz="1200" dirty="0">
                <a:solidFill>
                  <a:srgbClr val="FF0000"/>
                </a:solidFill>
                <a:latin typeface="+mn-ea"/>
              </a:rPr>
              <a:t>金額大於</a:t>
            </a:r>
            <a:r>
              <a:rPr lang="en-US" altLang="zh-TW" sz="1200" dirty="0" smtClean="0">
                <a:solidFill>
                  <a:srgbClr val="FF0000"/>
                </a:solidFill>
                <a:latin typeface="+mn-ea"/>
              </a:rPr>
              <a:t>0</a:t>
            </a:r>
            <a:r>
              <a:rPr lang="zh-TW" altLang="en-US" sz="1200" dirty="0" smtClean="0">
                <a:solidFill>
                  <a:srgbClr val="FF0000"/>
                </a:solidFill>
                <a:latin typeface="+mn-ea"/>
              </a:rPr>
              <a:t>、經費保留下年度執行或繳回補助機關</a:t>
            </a:r>
            <a:r>
              <a:rPr lang="zh-TW" altLang="en-US" sz="120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zh-TW" sz="1200" dirty="0" smtClean="0">
                <a:solidFill>
                  <a:schemeClr val="tx1"/>
                </a:solidFill>
                <a:latin typeface="+mn-ea"/>
              </a:rPr>
              <a:t>請</a:t>
            </a:r>
            <a:r>
              <a:rPr lang="zh-TW" altLang="en-US" sz="1200" dirty="0" smtClean="0">
                <a:solidFill>
                  <a:schemeClr val="tx1"/>
                </a:solidFill>
                <a:latin typeface="+mn-ea"/>
              </a:rPr>
              <a:t>於備註欄</a:t>
            </a:r>
            <a:r>
              <a:rPr lang="zh-TW" altLang="zh-TW" sz="1200" dirty="0" smtClean="0">
                <a:solidFill>
                  <a:schemeClr val="tx1"/>
                </a:solidFill>
                <a:latin typeface="+mn-ea"/>
              </a:rPr>
              <a:t>註明</a:t>
            </a:r>
            <a:r>
              <a:rPr lang="zh-TW" altLang="en-US" sz="1200" dirty="0" smtClean="0">
                <a:solidFill>
                  <a:schemeClr val="tx1"/>
                </a:solidFill>
                <a:latin typeface="+mn-ea"/>
              </a:rPr>
              <a:t>：</a:t>
            </a:r>
            <a:r>
              <a:rPr lang="zh-TW" altLang="zh-TW" sz="1200" dirty="0" smtClean="0">
                <a:solidFill>
                  <a:schemeClr val="tx1"/>
                </a:solidFill>
                <a:latin typeface="+mn-ea"/>
              </a:rPr>
              <a:t>經費</a:t>
            </a:r>
            <a:r>
              <a:rPr lang="zh-TW" altLang="zh-TW" sz="1200" dirty="0">
                <a:solidFill>
                  <a:schemeClr val="tx1"/>
                </a:solidFill>
                <a:latin typeface="+mn-ea"/>
              </a:rPr>
              <a:t>流用</a:t>
            </a:r>
            <a:r>
              <a:rPr lang="zh-TW" altLang="zh-TW" sz="1200" dirty="0" smtClean="0">
                <a:solidFill>
                  <a:schemeClr val="tx1"/>
                </a:solidFill>
                <a:latin typeface="+mn-ea"/>
              </a:rPr>
              <a:t>變更</a:t>
            </a:r>
            <a:r>
              <a:rPr lang="zh-TW" altLang="en-US" sz="1200" dirty="0" smtClean="0">
                <a:solidFill>
                  <a:schemeClr val="tx1"/>
                </a:solidFill>
                <a:latin typeface="+mn-ea"/>
              </a:rPr>
              <a:t>情形及計畫執行率。</a:t>
            </a:r>
            <a:endParaRPr lang="zh-TW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五角星形 12"/>
          <p:cNvSpPr/>
          <p:nvPr/>
        </p:nvSpPr>
        <p:spPr>
          <a:xfrm>
            <a:off x="3995936" y="5270153"/>
            <a:ext cx="288925" cy="31908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爆炸 1 13"/>
          <p:cNvSpPr/>
          <p:nvPr/>
        </p:nvSpPr>
        <p:spPr>
          <a:xfrm rot="426245">
            <a:off x="6021410" y="1413350"/>
            <a:ext cx="2952328" cy="714513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kumimoji="0" lang="zh-TW" altLang="en-US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製作一</a:t>
            </a:r>
            <a:r>
              <a:rPr kumimoji="0" lang="zh-TW" altLang="en-US" b="1" dirty="0" smtClean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式</a:t>
            </a:r>
            <a:r>
              <a:rPr kumimoji="0" lang="zh-TW" altLang="en-US" b="1" dirty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二</a:t>
            </a:r>
            <a:r>
              <a:rPr kumimoji="0" lang="zh-TW" altLang="en-US" b="1" dirty="0" smtClean="0">
                <a:ln>
                  <a:solidFill>
                    <a:srgbClr val="FFFF99"/>
                  </a:solidFill>
                </a:ln>
                <a:solidFill>
                  <a:srgbClr val="FFFF99"/>
                </a:solidFill>
                <a:latin typeface="Times New Roman" pitchFamily="18" charset="0"/>
              </a:rPr>
              <a:t>份</a:t>
            </a:r>
            <a:endParaRPr kumimoji="0" lang="zh-TW" altLang="en-US" b="1" dirty="0">
              <a:ln>
                <a:solidFill>
                  <a:srgbClr val="FFFF99"/>
                </a:solidFill>
              </a:ln>
              <a:solidFill>
                <a:srgbClr val="FFFF99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zh-TW" altLang="en-US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60961"/>
              </p:ext>
            </p:extLst>
          </p:nvPr>
        </p:nvGraphicFramePr>
        <p:xfrm>
          <a:off x="4753635" y="3246863"/>
          <a:ext cx="793019" cy="18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Image" r:id="rId5" imgW="907920" imgH="1712520" progId="Photoshop.Image.11">
                  <p:embed/>
                </p:oleObj>
              </mc:Choice>
              <mc:Fallback>
                <p:oleObj name="Image" r:id="rId5" imgW="907920" imgH="171252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3635" y="3246863"/>
                        <a:ext cx="793019" cy="18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 descr="C:\Users\user\Desktop\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44970"/>
            <a:ext cx="183183" cy="17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55023173"/>
      </p:ext>
    </p:extLst>
  </p:cSld>
  <p:clrMapOvr>
    <a:masterClrMapping/>
  </p:clrMapOvr>
  <p:transition advTm="399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375376" y="6381328"/>
            <a:ext cx="768624" cy="365125"/>
          </a:xfrm>
        </p:spPr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588224" y="5733256"/>
            <a:ext cx="21602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dirty="0" smtClean="0"/>
              <a:t>步驟二</a:t>
            </a:r>
            <a:endParaRPr lang="zh-TW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467544" y="766445"/>
            <a:ext cx="53285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/>
              <a:t>研究計畫結案程序檢核</a:t>
            </a:r>
            <a:r>
              <a:rPr lang="zh-TW" altLang="zh-TW" sz="3600" dirty="0" smtClean="0"/>
              <a:t>表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3568" y="3068960"/>
            <a:ext cx="7632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pitchFamily="2" charset="2"/>
              <a:buChar char="u"/>
            </a:pPr>
            <a:r>
              <a:rPr lang="zh-TW" altLang="en-US" sz="2800" b="1" u="sng" dirty="0" smtClean="0">
                <a:latin typeface="+mn-ea"/>
                <a:ea typeface="+mn-ea"/>
              </a:rPr>
              <a:t>臺北醫學大學收支報告總表</a:t>
            </a:r>
            <a:r>
              <a:rPr lang="en-US" altLang="zh-TW" sz="2800" b="1" u="sng" dirty="0" smtClean="0">
                <a:latin typeface="+mn-ea"/>
                <a:ea typeface="+mn-ea"/>
              </a:rPr>
              <a:t>/</a:t>
            </a:r>
            <a:r>
              <a:rPr lang="zh-TW" altLang="en-US" sz="2800" b="1" u="sng" dirty="0" smtClean="0">
                <a:latin typeface="+mn-ea"/>
                <a:ea typeface="+mn-ea"/>
              </a:rPr>
              <a:t>支出明細表</a:t>
            </a:r>
            <a:r>
              <a:rPr lang="zh-TW" altLang="zh-TW" sz="2800" b="1" dirty="0" smtClean="0">
                <a:solidFill>
                  <a:srgbClr val="FF0000"/>
                </a:solidFill>
                <a:latin typeface="+mn-ea"/>
                <a:ea typeface="+mn-ea"/>
              </a:rPr>
              <a:t>一</a:t>
            </a:r>
            <a:r>
              <a:rPr lang="zh-TW" altLang="zh-TW" sz="2800" b="1" dirty="0">
                <a:solidFill>
                  <a:srgbClr val="FF0000"/>
                </a:solidFill>
                <a:latin typeface="+mn-ea"/>
                <a:ea typeface="+mn-ea"/>
              </a:rPr>
              <a:t>式一份</a:t>
            </a: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zh-TW" sz="2800" dirty="0">
                <a:solidFill>
                  <a:srgbClr val="FF0000"/>
                </a:solidFill>
                <a:latin typeface="+mn-ea"/>
                <a:ea typeface="+mn-ea"/>
              </a:rPr>
              <a:t>直式</a:t>
            </a:r>
            <a:r>
              <a:rPr lang="zh-TW" altLang="zh-TW" sz="2800" dirty="0">
                <a:latin typeface="+mn-ea"/>
                <a:ea typeface="+mn-ea"/>
              </a:rPr>
              <a:t>列印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r>
              <a:rPr lang="zh-TW" altLang="zh-TW" sz="2800" dirty="0">
                <a:latin typeface="+mn-ea"/>
                <a:ea typeface="+mn-ea"/>
              </a:rPr>
              <a:t>，計畫主持人請於該報表之『製表』及『主持人』二處核章</a:t>
            </a:r>
            <a:r>
              <a:rPr lang="zh-TW" altLang="zh-TW" sz="2800" dirty="0" smtClean="0">
                <a:latin typeface="+mn-ea"/>
                <a:ea typeface="+mn-ea"/>
              </a:rPr>
              <a:t>。</a:t>
            </a:r>
            <a:endParaRPr lang="zh-TW" altLang="zh-TW" sz="2000" dirty="0">
              <a:latin typeface="+mn-ea"/>
              <a:ea typeface="+mn-ea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 advTm="76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16" name="圓角矩形 15">
            <a:hlinkClick r:id="rId3" action="ppaction://hlinksldjump"/>
          </p:cNvPr>
          <p:cNvSpPr/>
          <p:nvPr/>
        </p:nvSpPr>
        <p:spPr>
          <a:xfrm>
            <a:off x="467544" y="1556792"/>
            <a:ext cx="5760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基本資料</a:t>
            </a:r>
            <a:endParaRPr lang="zh-TW" altLang="en-US" sz="2000" b="1" dirty="0"/>
          </a:p>
        </p:txBody>
      </p:sp>
      <p:sp>
        <p:nvSpPr>
          <p:cNvPr id="17" name="圓角矩形 16">
            <a:hlinkClick r:id="rId4" action="ppaction://hlinksldjump"/>
          </p:cNvPr>
          <p:cNvSpPr/>
          <p:nvPr/>
        </p:nvSpPr>
        <p:spPr>
          <a:xfrm>
            <a:off x="467544" y="3573016"/>
            <a:ext cx="57606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經費結報金額</a:t>
            </a:r>
            <a:endParaRPr lang="zh-TW" altLang="en-US" sz="2000" b="1" dirty="0"/>
          </a:p>
        </p:txBody>
      </p:sp>
      <p:pic>
        <p:nvPicPr>
          <p:cNvPr id="1026" name="Picture 2" descr="K:\1030613說明會PPT\收支報告總表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908720"/>
            <a:ext cx="6624736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爆炸 1 6"/>
          <p:cNvSpPr/>
          <p:nvPr/>
        </p:nvSpPr>
        <p:spPr>
          <a:xfrm rot="1007647">
            <a:off x="7045181" y="1152159"/>
            <a:ext cx="1786319" cy="685788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008112" y="188640"/>
            <a:ext cx="723629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 smtClean="0"/>
              <a:t>收支報告總表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科技部 </a:t>
            </a:r>
            <a:endParaRPr lang="zh-TW" altLang="en-US" sz="3200" dirty="0"/>
          </a:p>
        </p:txBody>
      </p:sp>
      <p:sp>
        <p:nvSpPr>
          <p:cNvPr id="9" name="圓角矩形 8"/>
          <p:cNvSpPr/>
          <p:nvPr/>
        </p:nvSpPr>
        <p:spPr>
          <a:xfrm>
            <a:off x="8071208" y="5078338"/>
            <a:ext cx="5760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簽</a:t>
            </a:r>
            <a:endParaRPr lang="en-US" altLang="zh-TW" sz="2000" b="1" dirty="0"/>
          </a:p>
          <a:p>
            <a:pPr algn="ctr"/>
            <a:r>
              <a:rPr lang="zh-TW" altLang="en-US" sz="2000" b="1" dirty="0" smtClean="0"/>
              <a:t>核</a:t>
            </a:r>
            <a:endParaRPr lang="en-US" altLang="zh-TW" sz="2000" b="1" dirty="0"/>
          </a:p>
          <a:p>
            <a:pPr algn="ctr"/>
            <a:r>
              <a:rPr lang="zh-TW" altLang="en-US" sz="2000" b="1" dirty="0" smtClean="0"/>
              <a:t>流</a:t>
            </a:r>
            <a:endParaRPr lang="en-US" altLang="zh-TW" sz="2000" b="1" dirty="0"/>
          </a:p>
          <a:p>
            <a:pPr algn="ctr"/>
            <a:r>
              <a:rPr lang="zh-TW" altLang="en-US" sz="2000" b="1" dirty="0" smtClean="0"/>
              <a:t>程</a:t>
            </a:r>
            <a:endParaRPr lang="zh-TW" altLang="en-US" sz="2000" b="1" dirty="0"/>
          </a:p>
        </p:txBody>
      </p:sp>
    </p:spTree>
    <p:custDataLst>
      <p:tags r:id="rId1"/>
    </p:custDataLst>
  </p:cSld>
  <p:clrMapOvr>
    <a:masterClrMapping/>
  </p:clrMapOvr>
  <p:transition advTm="1007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8"/>
            <a:ext cx="9144000" cy="6048672"/>
          </a:xfrm>
          <a:prstGeom prst="rect">
            <a:avLst/>
          </a:prstGeom>
        </p:spPr>
      </p:pic>
      <p:sp>
        <p:nvSpPr>
          <p:cNvPr id="21506" name="投影片編號版面配置區 5"/>
          <p:cNvSpPr txBox="1">
            <a:spLocks noGrp="1"/>
          </p:cNvSpPr>
          <p:nvPr/>
        </p:nvSpPr>
        <p:spPr bwMode="auto">
          <a:xfrm>
            <a:off x="8604448" y="6309320"/>
            <a:ext cx="5395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AA705364-E018-4A48-BE11-E80CEF27AD77}" type="slidenum">
              <a:rPr kumimoji="0" lang="en-US" altLang="zh-TW" sz="1400">
                <a:latin typeface="Helvetica" pitchFamily="34" charset="0"/>
              </a:rPr>
              <a:pPr algn="ctr"/>
              <a:t>8</a:t>
            </a:fld>
            <a:endParaRPr kumimoji="0" lang="en-US" altLang="zh-TW" sz="1400" dirty="0">
              <a:latin typeface="Helvetica" pitchFamily="34" charset="0"/>
            </a:endParaRPr>
          </a:p>
        </p:txBody>
      </p:sp>
      <p:sp>
        <p:nvSpPr>
          <p:cNvPr id="8" name="直線圖說文字 2 (加上框線和強調線) 7"/>
          <p:cNvSpPr/>
          <p:nvPr/>
        </p:nvSpPr>
        <p:spPr>
          <a:xfrm>
            <a:off x="4355976" y="4293096"/>
            <a:ext cx="2880320" cy="864096"/>
          </a:xfrm>
          <a:prstGeom prst="accentBorderCallout2">
            <a:avLst>
              <a:gd name="adj1" fmla="val 18750"/>
              <a:gd name="adj2" fmla="val -7751"/>
              <a:gd name="adj3" fmla="val 18750"/>
              <a:gd name="adj4" fmla="val -16667"/>
              <a:gd name="adj5" fmla="val 19906"/>
              <a:gd name="adj6" fmla="val -309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bg1"/>
                </a:solidFill>
              </a:rPr>
              <a:t>若有延期，應檢附科技部之同意來文</a:t>
            </a:r>
            <a:endParaRPr lang="zh-TW" altLang="en-US" sz="2400" dirty="0"/>
          </a:p>
        </p:txBody>
      </p:sp>
      <p:sp>
        <p:nvSpPr>
          <p:cNvPr id="10" name="圓角矩形 9">
            <a:hlinkClick r:id="rId4" action="ppaction://hlinksldjump"/>
          </p:cNvPr>
          <p:cNvSpPr/>
          <p:nvPr/>
        </p:nvSpPr>
        <p:spPr>
          <a:xfrm>
            <a:off x="395536" y="260648"/>
            <a:ext cx="14401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基本資料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" y="4294996"/>
            <a:ext cx="319200" cy="36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38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83F8E-A3ED-4A9F-BE80-66E9EA8D96CC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16" name="圓角矩形 15">
            <a:hlinkClick r:id="rId3" action="ppaction://hlinksldjump"/>
          </p:cNvPr>
          <p:cNvSpPr/>
          <p:nvPr/>
        </p:nvSpPr>
        <p:spPr>
          <a:xfrm>
            <a:off x="467544" y="1556792"/>
            <a:ext cx="5760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基本資料</a:t>
            </a:r>
            <a:endParaRPr lang="zh-TW" altLang="en-US" sz="2000" b="1" dirty="0"/>
          </a:p>
        </p:txBody>
      </p:sp>
      <p:sp>
        <p:nvSpPr>
          <p:cNvPr id="17" name="圓角矩形 16">
            <a:hlinkClick r:id="rId4" action="ppaction://hlinksldjump"/>
          </p:cNvPr>
          <p:cNvSpPr/>
          <p:nvPr/>
        </p:nvSpPr>
        <p:spPr>
          <a:xfrm>
            <a:off x="467544" y="3573016"/>
            <a:ext cx="576064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經費結報金額</a:t>
            </a:r>
            <a:endParaRPr lang="zh-TW" altLang="en-US" sz="2000" b="1" dirty="0"/>
          </a:p>
        </p:txBody>
      </p:sp>
      <p:pic>
        <p:nvPicPr>
          <p:cNvPr id="1026" name="Picture 2" descr="K:\1030613說明會PPT\收支報告總表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908720"/>
            <a:ext cx="6624736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爆炸 1 6"/>
          <p:cNvSpPr/>
          <p:nvPr/>
        </p:nvSpPr>
        <p:spPr>
          <a:xfrm rot="1007647">
            <a:off x="7045181" y="1152159"/>
            <a:ext cx="1786319" cy="685788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範例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008112" y="188640"/>
            <a:ext cx="723629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 smtClean="0"/>
              <a:t>收支報告總表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科技部 </a:t>
            </a:r>
            <a:endParaRPr lang="zh-TW" altLang="en-US" sz="3200" dirty="0"/>
          </a:p>
        </p:txBody>
      </p:sp>
      <p:sp>
        <p:nvSpPr>
          <p:cNvPr id="18" name="圓角矩形 17"/>
          <p:cNvSpPr/>
          <p:nvPr/>
        </p:nvSpPr>
        <p:spPr>
          <a:xfrm>
            <a:off x="8071208" y="5078338"/>
            <a:ext cx="57606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/>
              <a:t>簽</a:t>
            </a:r>
            <a:endParaRPr lang="en-US" altLang="zh-TW" sz="2000" b="1" dirty="0"/>
          </a:p>
          <a:p>
            <a:pPr algn="ctr"/>
            <a:r>
              <a:rPr lang="zh-TW" altLang="en-US" sz="2000" b="1" dirty="0" smtClean="0"/>
              <a:t>核</a:t>
            </a:r>
            <a:endParaRPr lang="en-US" altLang="zh-TW" sz="2000" b="1" dirty="0"/>
          </a:p>
          <a:p>
            <a:pPr algn="ctr"/>
            <a:r>
              <a:rPr lang="zh-TW" altLang="en-US" sz="2000" b="1" dirty="0" smtClean="0"/>
              <a:t>流</a:t>
            </a:r>
            <a:endParaRPr lang="en-US" altLang="zh-TW" sz="2000" b="1" dirty="0"/>
          </a:p>
          <a:p>
            <a:pPr algn="ctr"/>
            <a:r>
              <a:rPr lang="zh-TW" altLang="en-US" sz="2000" b="1" dirty="0" smtClean="0"/>
              <a:t>程</a:t>
            </a:r>
            <a:endParaRPr lang="zh-TW" alt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280481"/>
      </p:ext>
    </p:extLst>
  </p:cSld>
  <p:clrMapOvr>
    <a:masterClrMapping/>
  </p:clrMapOvr>
  <p:transition advTm="312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6|0.6|0.4|0.4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0.7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3|4.5|3.6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|0.8|4.7|1.3|28.8|0.9|11.1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0.2|4.5|1.7|0.4|5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3|9|0.6|2.5|0.7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4|0.5|0.6|5.1|3.7|1.2|2.9|0.6|4.6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0.8|0.7|15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3|2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7.4|0.6|1.4|6.8|0.9|0.9|1.5|2|0.1|6|1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9|1.6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|8.6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7.8|2.2|2|5.4|0.6|1.3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5364</TotalTime>
  <Words>1395</Words>
  <Application>Microsoft Office PowerPoint</Application>
  <PresentationFormat>如螢幕大小 (4:3)</PresentationFormat>
  <Paragraphs>240</Paragraphs>
  <Slides>38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53" baseType="lpstr">
      <vt:lpstr>微軟正黑體</vt:lpstr>
      <vt:lpstr>新細明體</vt:lpstr>
      <vt:lpstr>標楷體</vt:lpstr>
      <vt:lpstr>Calibri</vt:lpstr>
      <vt:lpstr>Candara</vt:lpstr>
      <vt:lpstr>Helvetica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匯合</vt:lpstr>
      <vt:lpstr>Image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感謝聆聽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bunny</dc:creator>
  <cp:lastModifiedBy>user</cp:lastModifiedBy>
  <cp:revision>560</cp:revision>
  <cp:lastPrinted>2015-05-13T01:13:06Z</cp:lastPrinted>
  <dcterms:created xsi:type="dcterms:W3CDTF">2012-05-09T03:29:09Z</dcterms:created>
  <dcterms:modified xsi:type="dcterms:W3CDTF">2015-05-14T03:34:24Z</dcterms:modified>
</cp:coreProperties>
</file>